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8" r:id="rId3"/>
    <p:sldId id="259" r:id="rId4"/>
    <p:sldId id="260" r:id="rId5"/>
    <p:sldId id="308" r:id="rId6"/>
    <p:sldId id="309" r:id="rId7"/>
    <p:sldId id="310" r:id="rId8"/>
    <p:sldId id="312" r:id="rId9"/>
    <p:sldId id="314" r:id="rId10"/>
    <p:sldId id="315" r:id="rId11"/>
    <p:sldId id="317" r:id="rId12"/>
    <p:sldId id="307" r:id="rId13"/>
    <p:sldId id="300" r:id="rId14"/>
    <p:sldId id="291" r:id="rId15"/>
    <p:sldId id="292" r:id="rId16"/>
    <p:sldId id="293" r:id="rId17"/>
    <p:sldId id="294" r:id="rId18"/>
    <p:sldId id="295" r:id="rId19"/>
    <p:sldId id="296" r:id="rId20"/>
    <p:sldId id="306" r:id="rId21"/>
    <p:sldId id="305" r:id="rId22"/>
    <p:sldId id="304" r:id="rId23"/>
    <p:sldId id="29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087745-AFD3-4767-BD46-7C81BED5EFE6}" type="datetimeFigureOut">
              <a:rPr lang="en-US" smtClean="0"/>
              <a:pPr/>
              <a:t>9/14/2019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BE41D9-E846-4BDA-9613-F0D5A2634CB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4E1DED-9867-4611-BE45-745E7FAFF8AB}" type="datetimeFigureOut">
              <a:rPr lang="en-US" smtClean="0"/>
              <a:pPr/>
              <a:t>9/14/2019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3DDDC4-FAEE-4486-AA43-0CADDCBD25C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p>
        </p:txBody>
      </p:sp>
      <p:sp>
        <p:nvSpPr>
          <p:cNvPr id="46084" name="Slide Number Placeholder 3"/>
          <p:cNvSpPr>
            <a:spLocks noGrp="1"/>
          </p:cNvSpPr>
          <p:nvPr>
            <p:ph type="sldNum" sz="quarter" idx="5"/>
          </p:nvPr>
        </p:nvSpPr>
        <p:spPr>
          <a:noFill/>
        </p:spPr>
        <p:txBody>
          <a:bodyPr/>
          <a:lstStyle/>
          <a:p>
            <a:fld id="{3E9A93DA-6923-4DA6-86B1-1515ADA3E899}" type="slidenum">
              <a:rPr lang="en-US" smtClean="0"/>
              <a:pPr/>
              <a:t>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p>
        </p:txBody>
      </p:sp>
      <p:sp>
        <p:nvSpPr>
          <p:cNvPr id="46084" name="Slide Number Placeholder 3"/>
          <p:cNvSpPr>
            <a:spLocks noGrp="1"/>
          </p:cNvSpPr>
          <p:nvPr>
            <p:ph type="sldNum" sz="quarter" idx="5"/>
          </p:nvPr>
        </p:nvSpPr>
        <p:spPr>
          <a:noFill/>
        </p:spPr>
        <p:txBody>
          <a:bodyPr/>
          <a:lstStyle/>
          <a:p>
            <a:fld id="{3E9A93DA-6923-4DA6-86B1-1515ADA3E899}" type="slidenum">
              <a:rPr lang="en-US" smtClean="0"/>
              <a:pPr/>
              <a:t>13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3DDDC4-FAEE-4486-AA43-0CADDCBD25C0}"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32EFE3-DB0E-4DF2-85E4-931D8F7FCEE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32EFE3-DB0E-4DF2-85E4-931D8F7FCEE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32EFE3-DB0E-4DF2-85E4-931D8F7FCEE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32EFE3-DB0E-4DF2-85E4-931D8F7FCEE9}" type="datetimeFigureOut">
              <a:rPr lang="en-US" smtClean="0"/>
              <a:pPr/>
              <a:t>9/14/2019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32EFE3-DB0E-4DF2-85E4-931D8F7FCEE9}" type="datetimeFigureOut">
              <a:rPr lang="en-US" smtClean="0"/>
              <a:pPr/>
              <a:t>9/14/2019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32EFE3-DB0E-4DF2-85E4-931D8F7FCEE9}" type="datetimeFigureOut">
              <a:rPr lang="en-US" smtClean="0"/>
              <a:pPr/>
              <a:t>9/14/2019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2EFE3-DB0E-4DF2-85E4-931D8F7FCEE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32EFE3-DB0E-4DF2-85E4-931D8F7FCEE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368BD-F382-4625-8176-ABB601E940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2EFE3-DB0E-4DF2-85E4-931D8F7FCEE9}" type="datetimeFigureOut">
              <a:rPr lang="en-US" smtClean="0"/>
              <a:pPr/>
              <a:t>9/14/2019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368BD-F382-4625-8176-ABB601E940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Working of the Constitution of India </a:t>
            </a:r>
            <a:endParaRPr lang="en-US" dirty="0"/>
          </a:p>
        </p:txBody>
      </p:sp>
      <p:sp>
        <p:nvSpPr>
          <p:cNvPr id="3" name="Subtitle 2"/>
          <p:cNvSpPr>
            <a:spLocks noGrp="1"/>
          </p:cNvSpPr>
          <p:nvPr>
            <p:ph type="subTitle" idx="1"/>
          </p:nvPr>
        </p:nvSpPr>
        <p:spPr/>
        <p:txBody>
          <a:bodyPr/>
          <a:lstStyle/>
          <a:p>
            <a:r>
              <a:rPr lang="en-US" dirty="0" err="1" smtClean="0"/>
              <a:t>Pr.G.B.Reddy</a:t>
            </a:r>
            <a:endParaRPr lang="en-US" dirty="0" smtClean="0"/>
          </a:p>
          <a:p>
            <a:r>
              <a:rPr lang="en-US" dirty="0" err="1" smtClean="0"/>
              <a:t>Dept.of</a:t>
            </a:r>
            <a:r>
              <a:rPr lang="en-US" dirty="0" smtClean="0"/>
              <a:t> Law</a:t>
            </a:r>
          </a:p>
          <a:p>
            <a:r>
              <a:rPr lang="en-US" dirty="0" err="1" smtClean="0"/>
              <a:t>Osmania</a:t>
            </a:r>
            <a:r>
              <a:rPr lang="en-US" dirty="0" smtClean="0"/>
              <a:t> University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solidFill>
                  <a:srgbClr val="0000FF"/>
                </a:solidFill>
              </a:rPr>
              <a:t>DPSP and Judicial Response</a:t>
            </a:r>
          </a:p>
        </p:txBody>
      </p:sp>
      <p:sp>
        <p:nvSpPr>
          <p:cNvPr id="10243" name="Rectangle 3"/>
          <p:cNvSpPr>
            <a:spLocks noGrp="1" noChangeArrowheads="1"/>
          </p:cNvSpPr>
          <p:nvPr>
            <p:ph type="body" idx="1"/>
          </p:nvPr>
        </p:nvSpPr>
        <p:spPr/>
        <p:txBody>
          <a:bodyPr>
            <a:normAutofit fontScale="85000" lnSpcReduction="20000"/>
          </a:bodyPr>
          <a:lstStyle/>
          <a:p>
            <a:pPr eaLnBrk="1" hangingPunct="1"/>
            <a:r>
              <a:rPr lang="en-US" dirty="0" smtClean="0">
                <a:solidFill>
                  <a:srgbClr val="0000FF"/>
                </a:solidFill>
              </a:rPr>
              <a:t>No hands-off attitude</a:t>
            </a:r>
          </a:p>
          <a:p>
            <a:pPr eaLnBrk="1" hangingPunct="1"/>
            <a:r>
              <a:rPr lang="en-US" dirty="0" smtClean="0">
                <a:solidFill>
                  <a:srgbClr val="0000FF"/>
                </a:solidFill>
              </a:rPr>
              <a:t>Interpretation of many DPSP as </a:t>
            </a:r>
            <a:r>
              <a:rPr lang="en-US" dirty="0" err="1" smtClean="0">
                <a:solidFill>
                  <a:srgbClr val="0000FF"/>
                </a:solidFill>
              </a:rPr>
              <a:t>F.Rts</a:t>
            </a:r>
            <a:r>
              <a:rPr lang="en-US" dirty="0" smtClean="0">
                <a:solidFill>
                  <a:srgbClr val="0000FF"/>
                </a:solidFill>
              </a:rPr>
              <a:t>.</a:t>
            </a:r>
          </a:p>
          <a:p>
            <a:pPr eaLnBrk="1" hangingPunct="1"/>
            <a:r>
              <a:rPr lang="en-US" dirty="0" smtClean="0">
                <a:solidFill>
                  <a:srgbClr val="0000FF"/>
                </a:solidFill>
              </a:rPr>
              <a:t>Directions to enact UCC</a:t>
            </a:r>
          </a:p>
          <a:p>
            <a:pPr eaLnBrk="1" hangingPunct="1"/>
            <a:r>
              <a:rPr lang="en-US" dirty="0" smtClean="0">
                <a:solidFill>
                  <a:srgbClr val="0000FF"/>
                </a:solidFill>
              </a:rPr>
              <a:t>Declaration that Harmony is needed between </a:t>
            </a:r>
            <a:r>
              <a:rPr lang="en-US" dirty="0" err="1" smtClean="0">
                <a:solidFill>
                  <a:srgbClr val="0000FF"/>
                </a:solidFill>
              </a:rPr>
              <a:t>F.Rts</a:t>
            </a:r>
            <a:r>
              <a:rPr lang="en-US" dirty="0" smtClean="0">
                <a:solidFill>
                  <a:srgbClr val="0000FF"/>
                </a:solidFill>
              </a:rPr>
              <a:t>., and </a:t>
            </a:r>
            <a:r>
              <a:rPr lang="en-US" dirty="0" smtClean="0">
                <a:solidFill>
                  <a:srgbClr val="0000FF"/>
                </a:solidFill>
              </a:rPr>
              <a:t>DPSP-Art.31-C</a:t>
            </a:r>
          </a:p>
          <a:p>
            <a:r>
              <a:rPr lang="en-US" dirty="0" smtClean="0">
                <a:solidFill>
                  <a:srgbClr val="0000FF"/>
                </a:solidFill>
              </a:rPr>
              <a:t>DPSP-not intended to remain DPSP forever</a:t>
            </a:r>
          </a:p>
          <a:p>
            <a:r>
              <a:rPr lang="en-US" dirty="0" smtClean="0">
                <a:solidFill>
                  <a:srgbClr val="0000FF"/>
                </a:solidFill>
              </a:rPr>
              <a:t>Many laws and programs introduced by State to enforce them</a:t>
            </a:r>
          </a:p>
          <a:p>
            <a:r>
              <a:rPr lang="en-US" dirty="0" smtClean="0">
                <a:solidFill>
                  <a:srgbClr val="0000FF"/>
                </a:solidFill>
              </a:rPr>
              <a:t>Remain as conscience of government</a:t>
            </a:r>
          </a:p>
          <a:p>
            <a:r>
              <a:rPr lang="en-US" dirty="0" smtClean="0">
                <a:solidFill>
                  <a:srgbClr val="0000FF"/>
                </a:solidFill>
              </a:rPr>
              <a:t>Success of any government-determined in terms of enforcement of DPSP</a:t>
            </a:r>
          </a:p>
          <a:p>
            <a:pPr eaLnBrk="1" hangingPunct="1"/>
            <a:endParaRPr lang="en-US" dirty="0" smtClean="0">
              <a:solidFill>
                <a:srgbClr val="0000FF"/>
              </a:solidFill>
            </a:endParaRPr>
          </a:p>
          <a:p>
            <a:pPr eaLnBrk="1" hangingPunct="1"/>
            <a:endParaRPr lang="en-US" dirty="0" smtClean="0">
              <a:solidFill>
                <a:srgbClr val="0000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500" b="0" smtClean="0">
                <a:solidFill>
                  <a:srgbClr val="0000FF"/>
                </a:solidFill>
              </a:rPr>
              <a:t>Fundamental Duties</a:t>
            </a:r>
            <a:br>
              <a:rPr lang="en-US" sz="3500" b="0" smtClean="0">
                <a:solidFill>
                  <a:srgbClr val="0000FF"/>
                </a:solidFill>
              </a:rPr>
            </a:br>
            <a:r>
              <a:rPr lang="en-US" sz="2600" smtClean="0">
                <a:solidFill>
                  <a:srgbClr val="0000FF"/>
                </a:solidFill>
              </a:rPr>
              <a:t>Art.51-A &amp; Part.IV-A</a:t>
            </a:r>
          </a:p>
        </p:txBody>
      </p:sp>
      <p:sp>
        <p:nvSpPr>
          <p:cNvPr id="12291" name="Rectangle 3"/>
          <p:cNvSpPr>
            <a:spLocks noGrp="1" noChangeArrowheads="1"/>
          </p:cNvSpPr>
          <p:nvPr>
            <p:ph type="body" idx="1"/>
          </p:nvPr>
        </p:nvSpPr>
        <p:spPr/>
        <p:txBody>
          <a:bodyPr/>
          <a:lstStyle/>
          <a:p>
            <a:pPr eaLnBrk="1" hangingPunct="1"/>
            <a:r>
              <a:rPr lang="en-US" smtClean="0">
                <a:solidFill>
                  <a:srgbClr val="0000FF"/>
                </a:solidFill>
              </a:rPr>
              <a:t>Source - Soviet and other Socialist Constitutions</a:t>
            </a:r>
          </a:p>
          <a:p>
            <a:pPr eaLnBrk="1" hangingPunct="1"/>
            <a:r>
              <a:rPr lang="en-US" smtClean="0">
                <a:solidFill>
                  <a:srgbClr val="0000FF"/>
                </a:solidFill>
              </a:rPr>
              <a:t>Introduced by 42</a:t>
            </a:r>
            <a:r>
              <a:rPr lang="en-US" baseline="30000" smtClean="0">
                <a:solidFill>
                  <a:srgbClr val="0000FF"/>
                </a:solidFill>
              </a:rPr>
              <a:t>nd</a:t>
            </a:r>
            <a:r>
              <a:rPr lang="en-US" smtClean="0">
                <a:solidFill>
                  <a:srgbClr val="0000FF"/>
                </a:solidFill>
              </a:rPr>
              <a:t> Amendment,1976</a:t>
            </a:r>
          </a:p>
          <a:p>
            <a:pPr eaLnBrk="1" hangingPunct="1"/>
            <a:r>
              <a:rPr lang="en-US" smtClean="0">
                <a:solidFill>
                  <a:srgbClr val="0000FF"/>
                </a:solidFill>
              </a:rPr>
              <a:t>11 in number</a:t>
            </a:r>
          </a:p>
          <a:p>
            <a:pPr eaLnBrk="1" hangingPunct="1"/>
            <a:r>
              <a:rPr lang="en-US" smtClean="0">
                <a:solidFill>
                  <a:srgbClr val="0000FF"/>
                </a:solidFill>
              </a:rPr>
              <a:t>Imposed on citizens</a:t>
            </a:r>
          </a:p>
          <a:p>
            <a:pPr eaLnBrk="1" hangingPunct="1"/>
            <a:r>
              <a:rPr lang="en-US" smtClean="0">
                <a:solidFill>
                  <a:srgbClr val="0000FF"/>
                </a:solidFill>
              </a:rPr>
              <a:t>Statutory duties and enforceable by law</a:t>
            </a:r>
          </a:p>
          <a:p>
            <a:pPr eaLnBrk="1" hangingPunct="1"/>
            <a:r>
              <a:rPr lang="en-US" smtClean="0">
                <a:solidFill>
                  <a:srgbClr val="0000FF"/>
                </a:solidFill>
              </a:rPr>
              <a:t>Aid in interpretation of constitution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Judicial System in India</a:t>
            </a:r>
            <a:endParaRPr lang="en-US" dirty="0"/>
          </a:p>
        </p:txBody>
      </p:sp>
      <p:sp>
        <p:nvSpPr>
          <p:cNvPr id="3" name="Content Placeholder 2"/>
          <p:cNvSpPr>
            <a:spLocks noGrp="1"/>
          </p:cNvSpPr>
          <p:nvPr>
            <p:ph idx="1"/>
          </p:nvPr>
        </p:nvSpPr>
        <p:spPr>
          <a:xfrm>
            <a:off x="457200" y="1295400"/>
            <a:ext cx="8229600" cy="5257800"/>
          </a:xfrm>
        </p:spPr>
        <p:txBody>
          <a:bodyPr>
            <a:normAutofit fontScale="92500" lnSpcReduction="20000"/>
          </a:bodyPr>
          <a:lstStyle/>
          <a:p>
            <a:r>
              <a:rPr lang="en-US" dirty="0" smtClean="0">
                <a:solidFill>
                  <a:srgbClr val="CC00CC"/>
                </a:solidFill>
              </a:rPr>
              <a:t>Adversarial System</a:t>
            </a:r>
            <a:r>
              <a:rPr lang="en-US" dirty="0" smtClean="0"/>
              <a:t>-follows predominantly the </a:t>
            </a:r>
            <a:r>
              <a:rPr lang="en-US" dirty="0" smtClean="0">
                <a:solidFill>
                  <a:srgbClr val="CC00CC"/>
                </a:solidFill>
              </a:rPr>
              <a:t>Common law </a:t>
            </a:r>
          </a:p>
          <a:p>
            <a:r>
              <a:rPr lang="en-US" b="1" dirty="0" smtClean="0">
                <a:solidFill>
                  <a:srgbClr val="CC00CC"/>
                </a:solidFill>
              </a:rPr>
              <a:t>Position before Constitution</a:t>
            </a:r>
            <a:r>
              <a:rPr lang="en-US" dirty="0" smtClean="0">
                <a:solidFill>
                  <a:srgbClr val="CC00CC"/>
                </a:solidFill>
              </a:rPr>
              <a:t>- </a:t>
            </a:r>
            <a:r>
              <a:rPr lang="en-US" dirty="0" smtClean="0">
                <a:solidFill>
                  <a:srgbClr val="00B050"/>
                </a:solidFill>
              </a:rPr>
              <a:t>Pre-British era</a:t>
            </a:r>
            <a:r>
              <a:rPr lang="en-US" dirty="0" smtClean="0"/>
              <a:t>, </a:t>
            </a:r>
            <a:r>
              <a:rPr lang="en-US" dirty="0" smtClean="0">
                <a:solidFill>
                  <a:srgbClr val="00B0F0"/>
                </a:solidFill>
              </a:rPr>
              <a:t>British era (1600-1758) </a:t>
            </a:r>
            <a:r>
              <a:rPr lang="en-US" dirty="0" smtClean="0"/>
              <a:t>&amp; </a:t>
            </a:r>
            <a:r>
              <a:rPr lang="en-US" dirty="0" smtClean="0">
                <a:solidFill>
                  <a:srgbClr val="7030A0"/>
                </a:solidFill>
              </a:rPr>
              <a:t>British India until the Independence Act (1758-1950)</a:t>
            </a:r>
          </a:p>
          <a:p>
            <a:r>
              <a:rPr lang="en-US" b="1" dirty="0" smtClean="0">
                <a:solidFill>
                  <a:srgbClr val="7030A0"/>
                </a:solidFill>
              </a:rPr>
              <a:t>Judiciary under Indian Constitution- </a:t>
            </a:r>
            <a:r>
              <a:rPr lang="en-US" dirty="0" smtClean="0">
                <a:solidFill>
                  <a:srgbClr val="FF0000"/>
                </a:solidFill>
              </a:rPr>
              <a:t>Higher and Subordinate</a:t>
            </a:r>
          </a:p>
          <a:p>
            <a:r>
              <a:rPr lang="en-US" dirty="0" smtClean="0">
                <a:solidFill>
                  <a:srgbClr val="7030A0"/>
                </a:solidFill>
              </a:rPr>
              <a:t>Higher Judiciary- </a:t>
            </a:r>
            <a:r>
              <a:rPr lang="en-US" dirty="0" smtClean="0">
                <a:solidFill>
                  <a:srgbClr val="FF0000"/>
                </a:solidFill>
              </a:rPr>
              <a:t>Supreme Court and High Courts </a:t>
            </a:r>
          </a:p>
          <a:p>
            <a:r>
              <a:rPr lang="en-US" b="1" dirty="0" err="1" smtClean="0">
                <a:solidFill>
                  <a:srgbClr val="FF0000"/>
                </a:solidFill>
              </a:rPr>
              <a:t>Subordiante</a:t>
            </a:r>
            <a:r>
              <a:rPr lang="en-US" b="1" dirty="0" smtClean="0">
                <a:solidFill>
                  <a:srgbClr val="FF0000"/>
                </a:solidFill>
              </a:rPr>
              <a:t> Judiciary- </a:t>
            </a:r>
            <a:r>
              <a:rPr lang="en-US" dirty="0" smtClean="0">
                <a:solidFill>
                  <a:srgbClr val="00B0F0"/>
                </a:solidFill>
              </a:rPr>
              <a:t>Civil and Criminal </a:t>
            </a:r>
          </a:p>
          <a:p>
            <a:r>
              <a:rPr lang="en-US" b="1" dirty="0" smtClean="0">
                <a:solidFill>
                  <a:srgbClr val="CC00CC"/>
                </a:solidFill>
              </a:rPr>
              <a:t>Tribunal System</a:t>
            </a:r>
          </a:p>
          <a:p>
            <a:r>
              <a:rPr lang="en-US" dirty="0" smtClean="0">
                <a:solidFill>
                  <a:srgbClr val="00B0F0"/>
                </a:solidFill>
              </a:rPr>
              <a:t>Special Courts</a:t>
            </a:r>
          </a:p>
          <a:p>
            <a:r>
              <a:rPr lang="en-US" dirty="0" smtClean="0">
                <a:solidFill>
                  <a:srgbClr val="7030A0"/>
                </a:solidFill>
              </a:rPr>
              <a:t>ADR System etc </a:t>
            </a:r>
            <a:endParaRPr lang="en-US" dirty="0">
              <a:solidFill>
                <a:srgbClr val="7030A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rtlCol="0">
            <a:normAutofit fontScale="90000"/>
          </a:bodyPr>
          <a:lstStyle/>
          <a:p>
            <a:pPr>
              <a:defRPr/>
            </a:pPr>
            <a:r>
              <a:rPr lang="en-US" dirty="0" smtClean="0">
                <a:solidFill>
                  <a:schemeClr val="tx2">
                    <a:satMod val="130000"/>
                  </a:schemeClr>
                </a:solidFill>
              </a:rPr>
              <a:t> The constitution-  Expectations and Experiences </a:t>
            </a:r>
            <a:endParaRPr lang="en-US" dirty="0">
              <a:solidFill>
                <a:schemeClr val="tx2">
                  <a:satMod val="130000"/>
                </a:schemeClr>
              </a:solidFill>
            </a:endParaRPr>
          </a:p>
        </p:txBody>
      </p:sp>
      <p:sp>
        <p:nvSpPr>
          <p:cNvPr id="3" name="Content Placeholder 2"/>
          <p:cNvSpPr>
            <a:spLocks noGrp="1"/>
          </p:cNvSpPr>
          <p:nvPr>
            <p:ph idx="1"/>
          </p:nvPr>
        </p:nvSpPr>
        <p:spPr>
          <a:xfrm>
            <a:off x="228600" y="1295400"/>
            <a:ext cx="8458200" cy="5181600"/>
          </a:xfrm>
        </p:spPr>
        <p:txBody>
          <a:bodyPr rtlCol="0">
            <a:normAutofit fontScale="70000" lnSpcReduction="20000"/>
          </a:bodyPr>
          <a:lstStyle/>
          <a:p>
            <a:pPr marL="274320" indent="-274320" eaLnBrk="1" fontAlgn="auto" hangingPunct="1">
              <a:spcAft>
                <a:spcPts val="0"/>
              </a:spcAft>
              <a:buFont typeface="Arial" pitchFamily="34" charset="0"/>
              <a:buChar char="•"/>
              <a:defRPr/>
            </a:pPr>
            <a:r>
              <a:rPr lang="en-US" b="1" dirty="0" smtClean="0">
                <a:solidFill>
                  <a:srgbClr val="00B050"/>
                </a:solidFill>
              </a:rPr>
              <a:t>Sovereign   -impact of LPG</a:t>
            </a:r>
          </a:p>
          <a:p>
            <a:pPr marL="274320" indent="-274320" eaLnBrk="1" fontAlgn="auto" hangingPunct="1">
              <a:spcAft>
                <a:spcPts val="0"/>
              </a:spcAft>
              <a:buFont typeface="Arial" pitchFamily="34" charset="0"/>
              <a:buChar char="•"/>
              <a:defRPr/>
            </a:pPr>
            <a:r>
              <a:rPr lang="en-US" b="1" dirty="0" smtClean="0">
                <a:solidFill>
                  <a:srgbClr val="00B050"/>
                </a:solidFill>
              </a:rPr>
              <a:t>Socialist      -NEP and impact </a:t>
            </a:r>
          </a:p>
          <a:p>
            <a:pPr marL="274320" indent="-274320" eaLnBrk="1" fontAlgn="auto" hangingPunct="1">
              <a:spcAft>
                <a:spcPts val="0"/>
              </a:spcAft>
              <a:buFont typeface="Arial" pitchFamily="34" charset="0"/>
              <a:buChar char="•"/>
              <a:defRPr/>
            </a:pPr>
            <a:r>
              <a:rPr lang="en-US" b="1" dirty="0" smtClean="0">
                <a:solidFill>
                  <a:srgbClr val="00B050"/>
                </a:solidFill>
              </a:rPr>
              <a:t>Secular      - Fundamentalism and Appeasement</a:t>
            </a:r>
          </a:p>
          <a:p>
            <a:pPr marL="274320" indent="-274320" eaLnBrk="1" fontAlgn="auto" hangingPunct="1">
              <a:spcAft>
                <a:spcPts val="0"/>
              </a:spcAft>
              <a:buFont typeface="Arial" pitchFamily="34" charset="0"/>
              <a:buChar char="•"/>
              <a:defRPr/>
            </a:pPr>
            <a:r>
              <a:rPr lang="en-US" b="1" dirty="0" smtClean="0">
                <a:solidFill>
                  <a:srgbClr val="00B050"/>
                </a:solidFill>
              </a:rPr>
              <a:t>Democratic Republic- Dynastic dimensions</a:t>
            </a:r>
          </a:p>
          <a:p>
            <a:pPr marL="274320" indent="-274320" algn="just" eaLnBrk="1" fontAlgn="auto" hangingPunct="1">
              <a:spcAft>
                <a:spcPts val="0"/>
              </a:spcAft>
              <a:buFont typeface="Arial" pitchFamily="34" charset="0"/>
              <a:buChar char="•"/>
              <a:defRPr/>
            </a:pPr>
            <a:r>
              <a:rPr lang="en-US" b="1" dirty="0" smtClean="0">
                <a:solidFill>
                  <a:srgbClr val="00B050"/>
                </a:solidFill>
              </a:rPr>
              <a:t>Parliamentary System of Government </a:t>
            </a:r>
            <a:r>
              <a:rPr lang="en-US" b="1" dirty="0" smtClean="0">
                <a:solidFill>
                  <a:srgbClr val="003300"/>
                </a:solidFill>
              </a:rPr>
              <a:t>- fractured verdicts, coalition governments &amp; impact on collective responsibility -lack of accountability (cash for vote and cash for query scams etc)</a:t>
            </a:r>
          </a:p>
          <a:p>
            <a:pPr marL="274320" indent="-274320" eaLnBrk="1" fontAlgn="auto" hangingPunct="1">
              <a:spcAft>
                <a:spcPts val="0"/>
              </a:spcAft>
              <a:buFont typeface="Arial" pitchFamily="34" charset="0"/>
              <a:buChar char="•"/>
              <a:defRPr/>
            </a:pPr>
            <a:r>
              <a:rPr lang="en-US" b="1" dirty="0" smtClean="0">
                <a:solidFill>
                  <a:schemeClr val="accent6"/>
                </a:solidFill>
              </a:rPr>
              <a:t>Partly Federal and Partly Unitary- hypocrisy  in practice</a:t>
            </a:r>
          </a:p>
          <a:p>
            <a:pPr marL="274320" indent="-274320" eaLnBrk="1" fontAlgn="auto" hangingPunct="1">
              <a:spcAft>
                <a:spcPts val="0"/>
              </a:spcAft>
              <a:buFont typeface="Arial" pitchFamily="34" charset="0"/>
              <a:buChar char="•"/>
              <a:defRPr/>
            </a:pPr>
            <a:r>
              <a:rPr lang="en-US" dirty="0" smtClean="0">
                <a:solidFill>
                  <a:srgbClr val="6600FF"/>
                </a:solidFill>
              </a:rPr>
              <a:t>Fundamental Rights- ever expanding but gaps between pronouncements and practice</a:t>
            </a:r>
          </a:p>
          <a:p>
            <a:pPr marL="274320" indent="-274320" eaLnBrk="1" fontAlgn="auto" hangingPunct="1">
              <a:spcAft>
                <a:spcPts val="0"/>
              </a:spcAft>
              <a:buFont typeface="Arial" pitchFamily="34" charset="0"/>
              <a:buChar char="•"/>
              <a:defRPr/>
            </a:pPr>
            <a:r>
              <a:rPr lang="en-US" dirty="0" smtClean="0">
                <a:solidFill>
                  <a:srgbClr val="6600FF"/>
                </a:solidFill>
              </a:rPr>
              <a:t>Directive Principles of State Policy- An audit</a:t>
            </a:r>
          </a:p>
          <a:p>
            <a:pPr marL="274320" indent="-274320" eaLnBrk="1" fontAlgn="auto" hangingPunct="1">
              <a:spcAft>
                <a:spcPts val="0"/>
              </a:spcAft>
              <a:buFont typeface="Arial" pitchFamily="34" charset="0"/>
              <a:buChar char="•"/>
              <a:defRPr/>
            </a:pPr>
            <a:r>
              <a:rPr lang="en-US" dirty="0" smtClean="0">
                <a:solidFill>
                  <a:srgbClr val="6600FF"/>
                </a:solidFill>
              </a:rPr>
              <a:t>Fundamental Duties- Yet to be made really fundamental</a:t>
            </a:r>
          </a:p>
          <a:p>
            <a:pPr marL="274320" indent="-274320" eaLnBrk="1" fontAlgn="auto" hangingPunct="1">
              <a:spcAft>
                <a:spcPts val="0"/>
              </a:spcAft>
              <a:buFont typeface="Arial" pitchFamily="34" charset="0"/>
              <a:buChar char="•"/>
              <a:defRPr/>
            </a:pPr>
            <a:r>
              <a:rPr lang="en-US" b="1" dirty="0" smtClean="0"/>
              <a:t>An Independent Judiciary- extent of judicial power &amp; review, docket explosion, judicial activism and accountability </a:t>
            </a:r>
          </a:p>
          <a:p>
            <a:pPr marL="274320" indent="-274320" eaLnBrk="1" fontAlgn="auto" hangingPunct="1">
              <a:spcAft>
                <a:spcPts val="0"/>
              </a:spcAft>
              <a:buFont typeface="Arial" pitchFamily="34" charset="0"/>
              <a:buChar char="•"/>
              <a:defRPr/>
            </a:pPr>
            <a:r>
              <a:rPr lang="en-US" b="1" dirty="0" smtClean="0"/>
              <a:t>Emergency Provisions- use and misuse</a:t>
            </a:r>
          </a:p>
          <a:p>
            <a:pPr marL="274320" indent="-274320">
              <a:defRPr/>
            </a:pPr>
            <a:r>
              <a:rPr lang="en-US" b="1" dirty="0" smtClean="0">
                <a:solidFill>
                  <a:srgbClr val="6600FF"/>
                </a:solidFill>
              </a:rPr>
              <a:t>Partly Rigid and Partly Flexible –100 amendments-Necessity?</a:t>
            </a:r>
          </a:p>
          <a:p>
            <a:pPr marL="274320" indent="-274320" eaLnBrk="1" fontAlgn="auto" hangingPunct="1">
              <a:spcAft>
                <a:spcPts val="0"/>
              </a:spcAft>
              <a:buFont typeface="Arial" pitchFamily="34" charset="0"/>
              <a:buChar char="•"/>
              <a:defRPr/>
            </a:pPr>
            <a:endParaRPr lang="en-US" dirty="0"/>
          </a:p>
        </p:txBody>
      </p:sp>
      <p:sp>
        <p:nvSpPr>
          <p:cNvPr id="11268"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37B57E21-82EB-41CB-8A10-93C43A7842E8}" type="datetime1">
              <a:rPr lang="en-US"/>
              <a:pPr>
                <a:defRPr/>
              </a:pPr>
              <a:t>9/14/2019</a:t>
            </a:fld>
            <a:endParaRPr lang="en-US"/>
          </a:p>
        </p:txBody>
      </p:sp>
      <p:sp>
        <p:nvSpPr>
          <p:cNvPr id="11269"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025924C-B59C-448D-8D73-98A167B7BE2C}" type="slidenum">
              <a:rPr lang="en-US"/>
              <a:pPr>
                <a:defRPr/>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rtlCol="0">
            <a:normAutofit/>
          </a:bodyPr>
          <a:lstStyle/>
          <a:p>
            <a:pPr eaLnBrk="1" fontAlgn="auto" hangingPunct="1">
              <a:spcAft>
                <a:spcPts val="0"/>
              </a:spcAft>
              <a:defRPr/>
            </a:pPr>
            <a:r>
              <a:rPr lang="en-US" sz="3800">
                <a:solidFill>
                  <a:schemeClr val="tx2">
                    <a:satMod val="130000"/>
                  </a:schemeClr>
                </a:solidFill>
              </a:rPr>
              <a:t>Amendment of Constitution-Need</a:t>
            </a:r>
          </a:p>
        </p:txBody>
      </p:sp>
      <p:sp>
        <p:nvSpPr>
          <p:cNvPr id="36867" name="Rectangle 3"/>
          <p:cNvSpPr>
            <a:spLocks noGrp="1" noChangeArrowheads="1"/>
          </p:cNvSpPr>
          <p:nvPr>
            <p:ph idx="1"/>
          </p:nvPr>
        </p:nvSpPr>
        <p:spPr/>
        <p:txBody>
          <a:bodyPr/>
          <a:lstStyle/>
          <a:p>
            <a:pPr eaLnBrk="1" hangingPunct="1"/>
            <a:r>
              <a:rPr lang="en-US" dirty="0" smtClean="0">
                <a:solidFill>
                  <a:srgbClr val="FF0000"/>
                </a:solidFill>
                <a:latin typeface="Aparajita" pitchFamily="34" charset="0"/>
                <a:cs typeface="Aparajita" pitchFamily="34" charset="0"/>
              </a:rPr>
              <a:t>Times &amp; Life of Nation</a:t>
            </a:r>
            <a:r>
              <a:rPr lang="en-US" dirty="0" smtClean="0">
                <a:latin typeface="Aparajita" pitchFamily="34" charset="0"/>
                <a:cs typeface="Aparajita" pitchFamily="34" charset="0"/>
              </a:rPr>
              <a:t>-Not Static</a:t>
            </a:r>
          </a:p>
          <a:p>
            <a:pPr eaLnBrk="1" hangingPunct="1"/>
            <a:r>
              <a:rPr lang="en-US" dirty="0" smtClean="0">
                <a:solidFill>
                  <a:srgbClr val="0070C0"/>
                </a:solidFill>
                <a:latin typeface="Aparajita" pitchFamily="34" charset="0"/>
                <a:cs typeface="Aparajita" pitchFamily="34" charset="0"/>
              </a:rPr>
              <a:t>Constitution</a:t>
            </a:r>
            <a:r>
              <a:rPr lang="en-US" dirty="0" smtClean="0">
                <a:latin typeface="Aparajita" pitchFamily="34" charset="0"/>
                <a:cs typeface="Aparajita" pitchFamily="34" charset="0"/>
              </a:rPr>
              <a:t>-Living Organism</a:t>
            </a:r>
          </a:p>
          <a:p>
            <a:pPr eaLnBrk="1" hangingPunct="1"/>
            <a:r>
              <a:rPr lang="en-US" dirty="0" smtClean="0">
                <a:solidFill>
                  <a:srgbClr val="00B050"/>
                </a:solidFill>
                <a:latin typeface="Aparajita" pitchFamily="34" charset="0"/>
                <a:cs typeface="Aparajita" pitchFamily="34" charset="0"/>
              </a:rPr>
              <a:t>Constitution-</a:t>
            </a:r>
            <a:r>
              <a:rPr lang="en-US" dirty="0" smtClean="0">
                <a:latin typeface="Aparajita" pitchFamily="34" charset="0"/>
                <a:cs typeface="Aparajita" pitchFamily="34" charset="0"/>
              </a:rPr>
              <a:t> Drafted in one era, often inadequate for another</a:t>
            </a:r>
          </a:p>
          <a:p>
            <a:pPr eaLnBrk="1" hangingPunct="1"/>
            <a:r>
              <a:rPr lang="en-US" dirty="0" smtClean="0">
                <a:solidFill>
                  <a:schemeClr val="accent6">
                    <a:lumMod val="75000"/>
                  </a:schemeClr>
                </a:solidFill>
                <a:latin typeface="Aparajita" pitchFamily="34" charset="0"/>
                <a:cs typeface="Aparajita" pitchFamily="34" charset="0"/>
              </a:rPr>
              <a:t>Change in political, social and economic conditions of a nation</a:t>
            </a:r>
          </a:p>
          <a:p>
            <a:pPr eaLnBrk="1" hangingPunct="1"/>
            <a:r>
              <a:rPr lang="en-US" dirty="0" smtClean="0">
                <a:solidFill>
                  <a:srgbClr val="7030A0"/>
                </a:solidFill>
                <a:latin typeface="Aparajita" pitchFamily="34" charset="0"/>
                <a:cs typeface="Aparajita" pitchFamily="34" charset="0"/>
              </a:rPr>
              <a:t>Right of every generation to mould its future</a:t>
            </a:r>
          </a:p>
          <a:p>
            <a:pPr eaLnBrk="1" hangingPunct="1"/>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rtlCol="0">
            <a:normAutofit/>
          </a:bodyPr>
          <a:lstStyle/>
          <a:p>
            <a:pPr eaLnBrk="1" fontAlgn="auto" hangingPunct="1">
              <a:spcAft>
                <a:spcPts val="0"/>
              </a:spcAft>
              <a:defRPr/>
            </a:pPr>
            <a:r>
              <a:rPr lang="en-US">
                <a:solidFill>
                  <a:schemeClr val="tx2">
                    <a:satMod val="130000"/>
                  </a:schemeClr>
                </a:solidFill>
              </a:rPr>
              <a:t>Modes of Constitutional Change</a:t>
            </a:r>
          </a:p>
        </p:txBody>
      </p:sp>
      <p:sp>
        <p:nvSpPr>
          <p:cNvPr id="37891" name="Rectangle 3"/>
          <p:cNvSpPr>
            <a:spLocks noGrp="1" noChangeArrowheads="1"/>
          </p:cNvSpPr>
          <p:nvPr>
            <p:ph idx="1"/>
          </p:nvPr>
        </p:nvSpPr>
        <p:spPr>
          <a:xfrm>
            <a:off x="457200" y="1295400"/>
            <a:ext cx="8229600" cy="4830763"/>
          </a:xfrm>
        </p:spPr>
        <p:txBody>
          <a:bodyPr/>
          <a:lstStyle/>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Informal &amp; Formal</a:t>
            </a:r>
          </a:p>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Informal</a:t>
            </a:r>
            <a:r>
              <a:rPr lang="en-US" sz="2800" dirty="0" smtClean="0">
                <a:latin typeface="Aparajita" pitchFamily="34" charset="0"/>
                <a:cs typeface="Aparajita" pitchFamily="34" charset="0"/>
              </a:rPr>
              <a:t> – through Judicial Interpretation, Conventions and Constitutional usages</a:t>
            </a:r>
          </a:p>
          <a:p>
            <a:pPr marL="273050" indent="-273050" eaLnBrk="1" hangingPunct="1">
              <a:buFont typeface="Wingdings" pitchFamily="2" charset="2"/>
              <a:buChar char=""/>
            </a:pPr>
            <a:r>
              <a:rPr lang="en-US" sz="2800" dirty="0" smtClean="0">
                <a:solidFill>
                  <a:srgbClr val="990000"/>
                </a:solidFill>
                <a:latin typeface="Aparajita" pitchFamily="34" charset="0"/>
                <a:cs typeface="Aparajita" pitchFamily="34" charset="0"/>
              </a:rPr>
              <a:t>Formal</a:t>
            </a:r>
            <a:r>
              <a:rPr lang="en-US" sz="2800" dirty="0" smtClean="0">
                <a:latin typeface="Aparajita" pitchFamily="34" charset="0"/>
                <a:cs typeface="Aparajita" pitchFamily="34" charset="0"/>
              </a:rPr>
              <a:t> – Through Amendments</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USA – only 25 Amendments since 1789-Rigid procedure u/Art. V</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Australia – 8 since 1901 Sec.128</a:t>
            </a:r>
          </a:p>
          <a:p>
            <a:pPr marL="273050" indent="-273050" eaLnBrk="1" hangingPunct="1">
              <a:buFont typeface="Wingdings" pitchFamily="2" charset="2"/>
              <a:buChar char=""/>
            </a:pPr>
            <a:r>
              <a:rPr lang="en-US" sz="2800" dirty="0" smtClean="0">
                <a:latin typeface="Aparajita" pitchFamily="34" charset="0"/>
                <a:cs typeface="Aparajita" pitchFamily="34" charset="0"/>
              </a:rPr>
              <a:t>Position in Canada – Under BNA 1867 &amp; Constitution Act of 1982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rtlCol="0">
            <a:normAutofit/>
          </a:bodyPr>
          <a:lstStyle/>
          <a:p>
            <a:pPr eaLnBrk="1" fontAlgn="auto" hangingPunct="1">
              <a:spcAft>
                <a:spcPts val="0"/>
              </a:spcAft>
              <a:defRPr/>
            </a:pPr>
            <a:r>
              <a:rPr lang="en-US" sz="3800">
                <a:solidFill>
                  <a:schemeClr val="tx2">
                    <a:satMod val="130000"/>
                  </a:schemeClr>
                </a:solidFill>
              </a:rPr>
              <a:t>Constitutional Amendment in India</a:t>
            </a:r>
          </a:p>
        </p:txBody>
      </p:sp>
      <p:sp>
        <p:nvSpPr>
          <p:cNvPr id="38915" name="Rectangle 3"/>
          <p:cNvSpPr>
            <a:spLocks noGrp="1" noChangeArrowheads="1"/>
          </p:cNvSpPr>
          <p:nvPr>
            <p:ph idx="1"/>
          </p:nvPr>
        </p:nvSpPr>
        <p:spPr>
          <a:xfrm>
            <a:off x="457200" y="1295400"/>
            <a:ext cx="8229600" cy="5181600"/>
          </a:xfrm>
        </p:spPr>
        <p:txBody>
          <a:bodyPr>
            <a:noAutofit/>
          </a:bodyPr>
          <a:lstStyle/>
          <a:p>
            <a:pPr eaLnBrk="1" hangingPunct="1">
              <a:lnSpc>
                <a:spcPct val="90000"/>
              </a:lnSpc>
            </a:pPr>
            <a:r>
              <a:rPr lang="en-US" dirty="0" smtClean="0">
                <a:latin typeface="Aparajita" pitchFamily="34" charset="0"/>
                <a:cs typeface="Aparajita" pitchFamily="34" charset="0"/>
              </a:rPr>
              <a:t>Article </a:t>
            </a:r>
            <a:r>
              <a:rPr lang="en-US" dirty="0" smtClean="0">
                <a:solidFill>
                  <a:schemeClr val="accent6">
                    <a:lumMod val="75000"/>
                  </a:schemeClr>
                </a:solidFill>
                <a:latin typeface="Aparajita" pitchFamily="34" charset="0"/>
                <a:cs typeface="Aparajita" pitchFamily="34" charset="0"/>
              </a:rPr>
              <a:t>368-Power and Procedure to amend</a:t>
            </a:r>
          </a:p>
          <a:p>
            <a:pPr eaLnBrk="1" hangingPunct="1">
              <a:lnSpc>
                <a:spcPct val="90000"/>
              </a:lnSpc>
            </a:pPr>
            <a:r>
              <a:rPr lang="en-US" dirty="0" smtClean="0">
                <a:solidFill>
                  <a:srgbClr val="0000FF"/>
                </a:solidFill>
                <a:latin typeface="Aparajita" pitchFamily="34" charset="0"/>
                <a:cs typeface="Aparajita" pitchFamily="34" charset="0"/>
              </a:rPr>
              <a:t>Amendment by Simple Legislative Procedure</a:t>
            </a:r>
            <a:r>
              <a:rPr lang="en-US" dirty="0" smtClean="0">
                <a:latin typeface="Aparajita" pitchFamily="34" charset="0"/>
                <a:cs typeface="Aparajita" pitchFamily="34" charset="0"/>
              </a:rPr>
              <a:t> – </a:t>
            </a:r>
            <a:r>
              <a:rPr lang="en-US" sz="2400" b="1" dirty="0" smtClean="0">
                <a:latin typeface="Aparajita" pitchFamily="34" charset="0"/>
                <a:cs typeface="Aparajita" pitchFamily="34" charset="0"/>
              </a:rPr>
              <a:t>Admission of New States, Citizenship, Parliamentary privileges etc</a:t>
            </a:r>
          </a:p>
          <a:p>
            <a:pPr eaLnBrk="1" hangingPunct="1">
              <a:lnSpc>
                <a:spcPct val="90000"/>
              </a:lnSpc>
            </a:pPr>
            <a:r>
              <a:rPr lang="en-US" dirty="0" smtClean="0">
                <a:solidFill>
                  <a:srgbClr val="0000FF"/>
                </a:solidFill>
                <a:latin typeface="Aparajita" pitchFamily="34" charset="0"/>
                <a:cs typeface="Aparajita" pitchFamily="34" charset="0"/>
              </a:rPr>
              <a:t>By Special Majority-</a:t>
            </a:r>
            <a:r>
              <a:rPr lang="en-US" dirty="0" smtClean="0">
                <a:latin typeface="Aparajita" pitchFamily="34" charset="0"/>
                <a:cs typeface="Aparajita" pitchFamily="34" charset="0"/>
              </a:rPr>
              <a:t> by not &lt;2/3</a:t>
            </a:r>
            <a:r>
              <a:rPr lang="en-US" baseline="30000" dirty="0" smtClean="0">
                <a:latin typeface="Aparajita" pitchFamily="34" charset="0"/>
                <a:cs typeface="Aparajita" pitchFamily="34" charset="0"/>
              </a:rPr>
              <a:t>rd</a:t>
            </a:r>
            <a:r>
              <a:rPr lang="en-US" dirty="0" smtClean="0">
                <a:latin typeface="Aparajita" pitchFamily="34" charset="0"/>
                <a:cs typeface="Aparajita" pitchFamily="34" charset="0"/>
              </a:rPr>
              <a:t> members of House present &amp;voting +majority of its total membership</a:t>
            </a:r>
          </a:p>
          <a:p>
            <a:pPr eaLnBrk="1" hangingPunct="1">
              <a:lnSpc>
                <a:spcPct val="90000"/>
              </a:lnSpc>
            </a:pPr>
            <a:r>
              <a:rPr lang="en-US" dirty="0" smtClean="0">
                <a:solidFill>
                  <a:srgbClr val="0000FF"/>
                </a:solidFill>
                <a:latin typeface="Aparajita" pitchFamily="34" charset="0"/>
                <a:cs typeface="Aparajita" pitchFamily="34" charset="0"/>
              </a:rPr>
              <a:t>By Special Majority +Ratification by not &lt; 1/2 of State Legislatures</a:t>
            </a:r>
            <a:r>
              <a:rPr lang="en-US" dirty="0" smtClean="0">
                <a:latin typeface="Aparajita" pitchFamily="34" charset="0"/>
                <a:cs typeface="Aparajita" pitchFamily="34" charset="0"/>
              </a:rPr>
              <a:t> – </a:t>
            </a:r>
            <a:r>
              <a:rPr lang="en-US" dirty="0" smtClean="0">
                <a:solidFill>
                  <a:srgbClr val="990000"/>
                </a:solidFill>
                <a:latin typeface="Aparajita" pitchFamily="34" charset="0"/>
                <a:cs typeface="Aparajita" pitchFamily="34" charset="0"/>
              </a:rPr>
              <a:t>Entrenched Provisions</a:t>
            </a:r>
            <a:r>
              <a:rPr lang="en-US" dirty="0" smtClean="0">
                <a:latin typeface="Aparajita" pitchFamily="34" charset="0"/>
                <a:cs typeface="Aparajita" pitchFamily="34" charset="0"/>
              </a:rPr>
              <a:t> </a:t>
            </a:r>
            <a:r>
              <a:rPr lang="en-US" sz="2400" b="1" dirty="0" smtClean="0">
                <a:latin typeface="Aparajita" pitchFamily="34" charset="0"/>
                <a:cs typeface="Aparajita" pitchFamily="34" charset="0"/>
              </a:rPr>
              <a:t>manner of P’s election, extent of executive power of union &amp;States &amp; jurisdiction of SC &amp; HCs etc.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3800">
                <a:solidFill>
                  <a:schemeClr val="tx2">
                    <a:satMod val="130000"/>
                  </a:schemeClr>
                </a:solidFill>
              </a:rPr>
              <a:t>Scope of Constitutional Amendment Process in India</a:t>
            </a:r>
          </a:p>
        </p:txBody>
      </p:sp>
      <p:sp>
        <p:nvSpPr>
          <p:cNvPr id="39939" name="Rectangle 3"/>
          <p:cNvSpPr>
            <a:spLocks noGrp="1" noChangeArrowheads="1"/>
          </p:cNvSpPr>
          <p:nvPr>
            <p:ph idx="1"/>
          </p:nvPr>
        </p:nvSpPr>
        <p:spPr>
          <a:xfrm>
            <a:off x="990600" y="1447800"/>
            <a:ext cx="7943850" cy="4800600"/>
          </a:xfrm>
        </p:spPr>
        <p:txBody>
          <a:bodyPr/>
          <a:lstStyle/>
          <a:p>
            <a:pPr eaLnBrk="1" hangingPunct="1"/>
            <a:r>
              <a:rPr lang="en-US" dirty="0" smtClean="0">
                <a:latin typeface="Aparajita" pitchFamily="34" charset="0"/>
                <a:cs typeface="Aparajita" pitchFamily="34" charset="0"/>
              </a:rPr>
              <a:t>I stage    1951-1973</a:t>
            </a:r>
          </a:p>
          <a:p>
            <a:pPr eaLnBrk="1" hangingPunct="1"/>
            <a:r>
              <a:rPr lang="en-US" dirty="0" smtClean="0">
                <a:latin typeface="Aparajita" pitchFamily="34" charset="0"/>
                <a:cs typeface="Aparajita" pitchFamily="34" charset="0"/>
              </a:rPr>
              <a:t>II Stage After 1973</a:t>
            </a:r>
          </a:p>
          <a:p>
            <a:pPr eaLnBrk="1" hangingPunct="1"/>
            <a:r>
              <a:rPr lang="en-US" sz="2400" dirty="0" err="1" smtClean="0">
                <a:latin typeface="Aparajita" pitchFamily="34" charset="0"/>
                <a:cs typeface="Aparajita" pitchFamily="34" charset="0"/>
              </a:rPr>
              <a:t>Sankari</a:t>
            </a:r>
            <a:r>
              <a:rPr lang="en-US" sz="2400" dirty="0" smtClean="0">
                <a:latin typeface="Aparajita" pitchFamily="34" charset="0"/>
                <a:cs typeface="Aparajita" pitchFamily="34" charset="0"/>
              </a:rPr>
              <a:t> Prasad </a:t>
            </a:r>
            <a:r>
              <a:rPr lang="en-US" sz="2400" dirty="0" err="1" smtClean="0">
                <a:latin typeface="Aparajita" pitchFamily="34" charset="0"/>
                <a:cs typeface="Aparajita" pitchFamily="34" charset="0"/>
              </a:rPr>
              <a:t>v.UoI</a:t>
            </a:r>
            <a:r>
              <a:rPr lang="en-US" sz="2400" dirty="0" smtClean="0">
                <a:latin typeface="Aparajita" pitchFamily="34" charset="0"/>
                <a:cs typeface="Aparajita" pitchFamily="34" charset="0"/>
              </a:rPr>
              <a:t> (1951,SC),</a:t>
            </a:r>
            <a:r>
              <a:rPr lang="en-US" sz="2400" dirty="0" err="1" smtClean="0">
                <a:latin typeface="Aparajita" pitchFamily="34" charset="0"/>
                <a:cs typeface="Aparajita" pitchFamily="34" charset="0"/>
              </a:rPr>
              <a:t>Sajjan</a:t>
            </a:r>
            <a:r>
              <a:rPr lang="en-US" sz="2400" dirty="0" smtClean="0">
                <a:latin typeface="Aparajita" pitchFamily="34" charset="0"/>
                <a:cs typeface="Aparajita" pitchFamily="34" charset="0"/>
              </a:rPr>
              <a:t> Singh </a:t>
            </a:r>
            <a:r>
              <a:rPr lang="en-US" sz="2400" dirty="0" err="1" smtClean="0">
                <a:latin typeface="Aparajita" pitchFamily="34" charset="0"/>
                <a:cs typeface="Aparajita" pitchFamily="34" charset="0"/>
              </a:rPr>
              <a:t>v.Raj</a:t>
            </a:r>
            <a:r>
              <a:rPr lang="en-US" sz="2400" dirty="0" smtClean="0">
                <a:latin typeface="Aparajita" pitchFamily="34" charset="0"/>
                <a:cs typeface="Aparajita" pitchFamily="34" charset="0"/>
              </a:rPr>
              <a:t>(1965,SC),</a:t>
            </a:r>
            <a:r>
              <a:rPr lang="en-US" sz="2400" dirty="0" err="1" smtClean="0">
                <a:latin typeface="Aparajita" pitchFamily="34" charset="0"/>
                <a:cs typeface="Aparajita" pitchFamily="34" charset="0"/>
              </a:rPr>
              <a:t>Golaknath</a:t>
            </a:r>
            <a:r>
              <a:rPr lang="en-US" sz="2400" dirty="0" smtClean="0">
                <a:latin typeface="Aparajita" pitchFamily="34" charset="0"/>
                <a:cs typeface="Aparajita" pitchFamily="34" charset="0"/>
              </a:rPr>
              <a:t> v .Punjab (1967,SC) - </a:t>
            </a:r>
            <a:r>
              <a:rPr lang="en-US" sz="2400" dirty="0" err="1" smtClean="0">
                <a:latin typeface="Aparajita" pitchFamily="34" charset="0"/>
                <a:cs typeface="Aparajita" pitchFamily="34" charset="0"/>
              </a:rPr>
              <a:t>rel.to</a:t>
            </a:r>
            <a:r>
              <a:rPr lang="en-US" sz="2400" dirty="0" smtClean="0">
                <a:latin typeface="Aparajita" pitchFamily="34" charset="0"/>
                <a:cs typeface="Aparajita" pitchFamily="34" charset="0"/>
              </a:rPr>
              <a:t> Right to Property</a:t>
            </a:r>
          </a:p>
          <a:p>
            <a:pPr eaLnBrk="1" hangingPunct="1"/>
            <a:r>
              <a:rPr lang="en-US" sz="2400" dirty="0" smtClean="0">
                <a:latin typeface="Aparajita" pitchFamily="34" charset="0"/>
                <a:cs typeface="Aparajita" pitchFamily="34" charset="0"/>
              </a:rPr>
              <a:t>“</a:t>
            </a:r>
            <a:r>
              <a:rPr lang="en-US" sz="2400" dirty="0" smtClean="0">
                <a:solidFill>
                  <a:srgbClr val="0000FF"/>
                </a:solidFill>
                <a:latin typeface="Aparajita" pitchFamily="34" charset="0"/>
                <a:cs typeface="Aparajita" pitchFamily="34" charset="0"/>
              </a:rPr>
              <a:t>Fundamental Rights cannot be playthings of a majority</a:t>
            </a:r>
            <a:r>
              <a:rPr lang="en-US" sz="2400" dirty="0" smtClean="0">
                <a:latin typeface="Aparajita" pitchFamily="34" charset="0"/>
                <a:cs typeface="Aparajita" pitchFamily="34" charset="0"/>
              </a:rPr>
              <a:t> ” – </a:t>
            </a:r>
            <a:r>
              <a:rPr lang="en-US" sz="2400" dirty="0" err="1" smtClean="0">
                <a:latin typeface="Aparajita" pitchFamily="34" charset="0"/>
                <a:cs typeface="Aparajita" pitchFamily="34" charset="0"/>
              </a:rPr>
              <a:t>Hidayatullah,j</a:t>
            </a:r>
            <a:r>
              <a:rPr lang="en-US" sz="2400" dirty="0" smtClean="0">
                <a:latin typeface="Aparajita" pitchFamily="34" charset="0"/>
                <a:cs typeface="Aparajita" pitchFamily="34" charset="0"/>
              </a:rPr>
              <a:t> &amp;”</a:t>
            </a:r>
            <a:r>
              <a:rPr lang="en-US" sz="2400" dirty="0" smtClean="0">
                <a:solidFill>
                  <a:srgbClr val="0000FF"/>
                </a:solidFill>
                <a:latin typeface="Aparajita" pitchFamily="34" charset="0"/>
                <a:cs typeface="Aparajita" pitchFamily="34" charset="0"/>
              </a:rPr>
              <a:t>fundamental features cannot be </a:t>
            </a:r>
            <a:r>
              <a:rPr lang="en-US" sz="2400" dirty="0" err="1" smtClean="0">
                <a:solidFill>
                  <a:srgbClr val="0000FF"/>
                </a:solidFill>
                <a:latin typeface="Aparajita" pitchFamily="34" charset="0"/>
                <a:cs typeface="Aparajita" pitchFamily="34" charset="0"/>
              </a:rPr>
              <a:t>changed</a:t>
            </a:r>
            <a:r>
              <a:rPr lang="en-US" sz="2400" dirty="0" err="1" smtClean="0">
                <a:latin typeface="Aparajita" pitchFamily="34" charset="0"/>
                <a:cs typeface="Aparajita" pitchFamily="34" charset="0"/>
              </a:rPr>
              <a:t>’-Mudholkar,J</a:t>
            </a:r>
            <a:r>
              <a:rPr lang="en-US" sz="2400" dirty="0" smtClean="0">
                <a:latin typeface="Aparajita" pitchFamily="34" charset="0"/>
                <a:cs typeface="Aparajita" pitchFamily="34" charset="0"/>
              </a:rPr>
              <a:t> in </a:t>
            </a:r>
            <a:r>
              <a:rPr lang="en-US" sz="2400" dirty="0" err="1" smtClean="0">
                <a:latin typeface="Aparajita" pitchFamily="34" charset="0"/>
                <a:cs typeface="Aparajita" pitchFamily="34" charset="0"/>
              </a:rPr>
              <a:t>Sajjan</a:t>
            </a:r>
            <a:r>
              <a:rPr lang="en-US" sz="2400" dirty="0" smtClean="0">
                <a:latin typeface="Aparajita" pitchFamily="34" charset="0"/>
                <a:cs typeface="Aparajita" pitchFamily="34" charset="0"/>
              </a:rPr>
              <a:t> Singh</a:t>
            </a:r>
          </a:p>
          <a:p>
            <a:pPr eaLnBrk="1" hangingPunct="1"/>
            <a:r>
              <a:rPr lang="en-US" sz="2400" dirty="0" smtClean="0">
                <a:latin typeface="Aparajita" pitchFamily="34" charset="0"/>
                <a:cs typeface="Aparajita" pitchFamily="34" charset="0"/>
              </a:rPr>
              <a:t>‘‘</a:t>
            </a:r>
            <a:r>
              <a:rPr lang="en-US" sz="2400" dirty="0" err="1" smtClean="0">
                <a:latin typeface="Aparajita" pitchFamily="34" charset="0"/>
                <a:cs typeface="Aparajita" pitchFamily="34" charset="0"/>
              </a:rPr>
              <a:t>F.Rts</a:t>
            </a:r>
            <a:r>
              <a:rPr lang="en-US" sz="2400" dirty="0" smtClean="0">
                <a:latin typeface="Aparajita" pitchFamily="34" charset="0"/>
                <a:cs typeface="Aparajita" pitchFamily="34" charset="0"/>
              </a:rPr>
              <a:t> occupy ‘transcendental position in Constitution, no authority including art.368 can amend f.rts, &amp; Law includes Amendments also’’- </a:t>
            </a:r>
            <a:r>
              <a:rPr lang="en-US" sz="2400" dirty="0" err="1" smtClean="0">
                <a:latin typeface="Aparajita" pitchFamily="34" charset="0"/>
                <a:cs typeface="Aparajita" pitchFamily="34" charset="0"/>
              </a:rPr>
              <a:t>Koka</a:t>
            </a:r>
            <a:r>
              <a:rPr lang="en-US" sz="2400" dirty="0" smtClean="0">
                <a:latin typeface="Aparajita" pitchFamily="34" charset="0"/>
                <a:cs typeface="Aparajita" pitchFamily="34" charset="0"/>
              </a:rPr>
              <a:t> </a:t>
            </a:r>
            <a:r>
              <a:rPr lang="en-US" sz="2400" dirty="0" err="1" smtClean="0">
                <a:latin typeface="Aparajita" pitchFamily="34" charset="0"/>
                <a:cs typeface="Aparajita" pitchFamily="34" charset="0"/>
              </a:rPr>
              <a:t>Subba</a:t>
            </a:r>
            <a:r>
              <a:rPr lang="en-US" sz="2400" dirty="0" smtClean="0">
                <a:latin typeface="Aparajita" pitchFamily="34" charset="0"/>
                <a:cs typeface="Aparajita" pitchFamily="34" charset="0"/>
              </a:rPr>
              <a:t> </a:t>
            </a:r>
            <a:r>
              <a:rPr lang="en-US" sz="2400" dirty="0" err="1" smtClean="0">
                <a:latin typeface="Aparajita" pitchFamily="34" charset="0"/>
                <a:cs typeface="Aparajita" pitchFamily="34" charset="0"/>
              </a:rPr>
              <a:t>Rao,CJ</a:t>
            </a:r>
            <a:r>
              <a:rPr lang="en-US" sz="2400" dirty="0" smtClean="0">
                <a:latin typeface="Aparajita" pitchFamily="34" charset="0"/>
                <a:cs typeface="Aparajita" pitchFamily="34" charset="0"/>
              </a:rPr>
              <a:t> in </a:t>
            </a:r>
            <a:r>
              <a:rPr lang="en-US" sz="2400" dirty="0" err="1" smtClean="0">
                <a:latin typeface="Aparajita" pitchFamily="34" charset="0"/>
                <a:cs typeface="Aparajita" pitchFamily="34" charset="0"/>
              </a:rPr>
              <a:t>Golaknath</a:t>
            </a:r>
            <a:endParaRPr lang="en-US" sz="2400" dirty="0" smtClean="0">
              <a:latin typeface="Aparajita" pitchFamily="34" charset="0"/>
              <a:cs typeface="Aparajita"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3800">
                <a:solidFill>
                  <a:schemeClr val="tx2">
                    <a:satMod val="130000"/>
                  </a:schemeClr>
                </a:solidFill>
              </a:rPr>
              <a:t>Scope of Constitutional Amendment Process in India</a:t>
            </a:r>
          </a:p>
        </p:txBody>
      </p:sp>
      <p:sp>
        <p:nvSpPr>
          <p:cNvPr id="40963" name="Rectangle 3"/>
          <p:cNvSpPr>
            <a:spLocks noGrp="1" noChangeArrowheads="1"/>
          </p:cNvSpPr>
          <p:nvPr>
            <p:ph idx="1"/>
          </p:nvPr>
        </p:nvSpPr>
        <p:spPr>
          <a:xfrm>
            <a:off x="457200" y="1371600"/>
            <a:ext cx="8229600" cy="4953000"/>
          </a:xfrm>
        </p:spPr>
        <p:txBody>
          <a:bodyPr>
            <a:noAutofit/>
          </a:bodyPr>
          <a:lstStyle/>
          <a:p>
            <a:pPr eaLnBrk="1" hangingPunct="1">
              <a:lnSpc>
                <a:spcPct val="90000"/>
              </a:lnSpc>
            </a:pPr>
            <a:r>
              <a:rPr lang="en-US" sz="2000" b="1" dirty="0" smtClean="0">
                <a:solidFill>
                  <a:srgbClr val="0000FF"/>
                </a:solidFill>
                <a:latin typeface="Aparajita" pitchFamily="34" charset="0"/>
                <a:cs typeface="Aparajita" pitchFamily="34" charset="0"/>
              </a:rPr>
              <a:t>24</a:t>
            </a:r>
            <a:r>
              <a:rPr lang="en-US" sz="2000" b="1" baseline="30000" dirty="0" smtClean="0">
                <a:solidFill>
                  <a:srgbClr val="0000FF"/>
                </a:solidFill>
                <a:latin typeface="Aparajita" pitchFamily="34" charset="0"/>
                <a:cs typeface="Aparajita" pitchFamily="34" charset="0"/>
              </a:rPr>
              <a:t>th</a:t>
            </a:r>
            <a:r>
              <a:rPr lang="en-US" sz="2000" b="1" dirty="0" smtClean="0">
                <a:solidFill>
                  <a:srgbClr val="0000FF"/>
                </a:solidFill>
                <a:latin typeface="Aparajita" pitchFamily="34" charset="0"/>
                <a:cs typeface="Aparajita" pitchFamily="34" charset="0"/>
              </a:rPr>
              <a:t> Am. ,1971 to neutralize </a:t>
            </a:r>
            <a:r>
              <a:rPr lang="en-US" sz="2000" b="1" dirty="0" err="1" smtClean="0">
                <a:solidFill>
                  <a:srgbClr val="0000FF"/>
                </a:solidFill>
                <a:latin typeface="Aparajita" pitchFamily="34" charset="0"/>
                <a:cs typeface="Aparajita" pitchFamily="34" charset="0"/>
              </a:rPr>
              <a:t>Golaknath</a:t>
            </a:r>
            <a:endParaRPr lang="en-US" sz="2000" b="1" dirty="0" smtClean="0">
              <a:solidFill>
                <a:srgbClr val="0000FF"/>
              </a:solidFill>
              <a:latin typeface="Aparajita" pitchFamily="34" charset="0"/>
              <a:cs typeface="Aparajita" pitchFamily="34" charset="0"/>
            </a:endParaRPr>
          </a:p>
          <a:p>
            <a:pPr eaLnBrk="1" hangingPunct="1">
              <a:lnSpc>
                <a:spcPct val="90000"/>
              </a:lnSpc>
            </a:pPr>
            <a:r>
              <a:rPr lang="en-US" sz="2000" b="1" dirty="0" smtClean="0">
                <a:solidFill>
                  <a:srgbClr val="990000"/>
                </a:solidFill>
                <a:latin typeface="Aparajita" pitchFamily="34" charset="0"/>
                <a:cs typeface="Aparajita" pitchFamily="34" charset="0"/>
              </a:rPr>
              <a:t>Effect-</a:t>
            </a:r>
            <a:r>
              <a:rPr lang="en-US" sz="2000" b="1" dirty="0" smtClean="0">
                <a:latin typeface="Aparajita" pitchFamily="34" charset="0"/>
                <a:cs typeface="Aparajita" pitchFamily="34" charset="0"/>
              </a:rPr>
              <a:t> Law u/A 13 = Am. u/A 368</a:t>
            </a:r>
          </a:p>
          <a:p>
            <a:pPr eaLnBrk="1" hangingPunct="1">
              <a:lnSpc>
                <a:spcPct val="90000"/>
              </a:lnSpc>
            </a:pPr>
            <a:r>
              <a:rPr lang="en-US" sz="2000" b="1" dirty="0" smtClean="0">
                <a:latin typeface="Aparajita" pitchFamily="34" charset="0"/>
                <a:cs typeface="Aparajita" pitchFamily="34" charset="0"/>
              </a:rPr>
              <a:t>Marginal note u/A 368 changed from' Procedure for Amendment’ to ‘Power of Parliament &amp; procedure for Amendment'," parliament's power to amend any provision of Constitution’</a:t>
            </a:r>
          </a:p>
          <a:p>
            <a:pPr eaLnBrk="1" hangingPunct="1">
              <a:lnSpc>
                <a:spcPct val="90000"/>
              </a:lnSpc>
            </a:pPr>
            <a:r>
              <a:rPr lang="en-US" sz="2000" b="1" dirty="0" err="1" smtClean="0">
                <a:solidFill>
                  <a:srgbClr val="0000FF"/>
                </a:solidFill>
                <a:latin typeface="Aparajita" pitchFamily="34" charset="0"/>
                <a:cs typeface="Aparajita" pitchFamily="34" charset="0"/>
              </a:rPr>
              <a:t>Kesavananda</a:t>
            </a:r>
            <a:r>
              <a:rPr lang="en-US" sz="2000" b="1" dirty="0" smtClean="0">
                <a:solidFill>
                  <a:srgbClr val="0000FF"/>
                </a:solidFill>
                <a:latin typeface="Aparajita" pitchFamily="34" charset="0"/>
                <a:cs typeface="Aparajita" pitchFamily="34" charset="0"/>
              </a:rPr>
              <a:t> </a:t>
            </a:r>
            <a:r>
              <a:rPr lang="en-US" sz="2000" b="1" dirty="0" err="1" smtClean="0">
                <a:solidFill>
                  <a:srgbClr val="0000FF"/>
                </a:solidFill>
                <a:latin typeface="Aparajita" pitchFamily="34" charset="0"/>
                <a:cs typeface="Aparajita" pitchFamily="34" charset="0"/>
              </a:rPr>
              <a:t>Bharati</a:t>
            </a:r>
            <a:r>
              <a:rPr lang="en-US" sz="2000" b="1" dirty="0" smtClean="0">
                <a:solidFill>
                  <a:srgbClr val="0000FF"/>
                </a:solidFill>
                <a:latin typeface="Aparajita" pitchFamily="34" charset="0"/>
                <a:cs typeface="Aparajita" pitchFamily="34" charset="0"/>
              </a:rPr>
              <a:t> v. State of Kerala(1973,SC</a:t>
            </a:r>
            <a:r>
              <a:rPr lang="en-US" sz="2000" b="1" dirty="0" smtClean="0">
                <a:latin typeface="Aparajita" pitchFamily="34" charset="0"/>
                <a:cs typeface="Aparajita" pitchFamily="34" charset="0"/>
              </a:rPr>
              <a:t>) – Challenge to validity of 24 7 25</a:t>
            </a:r>
            <a:r>
              <a:rPr lang="en-US" sz="2000" b="1" baseline="30000" dirty="0" smtClean="0">
                <a:latin typeface="Aparajita" pitchFamily="34" charset="0"/>
                <a:cs typeface="Aparajita" pitchFamily="34" charset="0"/>
              </a:rPr>
              <a:t>th</a:t>
            </a:r>
            <a:r>
              <a:rPr lang="en-US" sz="2000" b="1" dirty="0" smtClean="0">
                <a:latin typeface="Aparajita" pitchFamily="34" charset="0"/>
                <a:cs typeface="Aparajita" pitchFamily="34" charset="0"/>
              </a:rPr>
              <a:t> Am.</a:t>
            </a:r>
          </a:p>
          <a:p>
            <a:pPr eaLnBrk="1" hangingPunct="1">
              <a:lnSpc>
                <a:spcPct val="90000"/>
              </a:lnSpc>
            </a:pPr>
            <a:r>
              <a:rPr lang="en-US" sz="2000" b="1" dirty="0" smtClean="0">
                <a:solidFill>
                  <a:srgbClr val="0000FF"/>
                </a:solidFill>
                <a:latin typeface="Aparajita" pitchFamily="34" charset="0"/>
                <a:cs typeface="Aparajita" pitchFamily="34" charset="0"/>
              </a:rPr>
              <a:t>Ratio</a:t>
            </a:r>
            <a:r>
              <a:rPr lang="en-US" sz="2000" b="1" dirty="0" smtClean="0">
                <a:latin typeface="Aparajita" pitchFamily="34" charset="0"/>
                <a:cs typeface="Aparajita" pitchFamily="34" charset="0"/>
              </a:rPr>
              <a:t>: Amendments under challenge – upheld</a:t>
            </a:r>
          </a:p>
          <a:p>
            <a:pPr eaLnBrk="1" hangingPunct="1">
              <a:lnSpc>
                <a:spcPct val="90000"/>
              </a:lnSpc>
            </a:pPr>
            <a:r>
              <a:rPr lang="en-US" sz="2000" b="1" dirty="0" smtClean="0">
                <a:solidFill>
                  <a:srgbClr val="0000FF"/>
                </a:solidFill>
                <a:latin typeface="Aparajita" pitchFamily="34" charset="0"/>
                <a:cs typeface="Aparajita" pitchFamily="34" charset="0"/>
              </a:rPr>
              <a:t>Evolution of Basic structure Theory</a:t>
            </a:r>
            <a:r>
              <a:rPr lang="en-US" sz="2000" b="1" dirty="0" smtClean="0">
                <a:latin typeface="Aparajita" pitchFamily="34" charset="0"/>
                <a:cs typeface="Aparajita" pitchFamily="34" charset="0"/>
              </a:rPr>
              <a:t>: ‘</a:t>
            </a:r>
            <a:r>
              <a:rPr lang="en-US" sz="2000" b="1" dirty="0" smtClean="0">
                <a:solidFill>
                  <a:srgbClr val="FF0066"/>
                </a:solidFill>
                <a:latin typeface="Aparajita" pitchFamily="34" charset="0"/>
                <a:cs typeface="Aparajita" pitchFamily="34" charset="0"/>
              </a:rPr>
              <a:t>The amending power can’t be exercised to destroy or emasculate basic features/fundamental features of the constitution</a:t>
            </a:r>
            <a:r>
              <a:rPr lang="en-US" sz="2000" b="1" dirty="0" smtClean="0">
                <a:latin typeface="Aparajita" pitchFamily="34" charset="0"/>
                <a:cs typeface="Aparajita" pitchFamily="34" charset="0"/>
              </a:rPr>
              <a:t>’ “</a:t>
            </a:r>
            <a:r>
              <a:rPr lang="en-US" sz="2000" b="1" dirty="0" smtClean="0">
                <a:solidFill>
                  <a:srgbClr val="6600FF"/>
                </a:solidFill>
                <a:latin typeface="Aparajita" pitchFamily="34" charset="0"/>
                <a:cs typeface="Aparajita" pitchFamily="34" charset="0"/>
              </a:rPr>
              <a:t>2/3</a:t>
            </a:r>
            <a:r>
              <a:rPr lang="en-US" sz="2000" b="1" baseline="30000" dirty="0" smtClean="0">
                <a:solidFill>
                  <a:srgbClr val="6600FF"/>
                </a:solidFill>
                <a:latin typeface="Aparajita" pitchFamily="34" charset="0"/>
                <a:cs typeface="Aparajita" pitchFamily="34" charset="0"/>
              </a:rPr>
              <a:t>rd</a:t>
            </a:r>
            <a:r>
              <a:rPr lang="en-US" sz="2000" b="1" dirty="0" smtClean="0">
                <a:solidFill>
                  <a:srgbClr val="6600FF"/>
                </a:solidFill>
                <a:latin typeface="Aparajita" pitchFamily="34" charset="0"/>
                <a:cs typeface="Aparajita" pitchFamily="34" charset="0"/>
              </a:rPr>
              <a:t>  members of Parliament may not represent votes of majority people in this country</a:t>
            </a:r>
            <a:r>
              <a:rPr lang="en-US" sz="2000" b="1" dirty="0" smtClean="0">
                <a:latin typeface="Aparajita" pitchFamily="34" charset="0"/>
                <a:cs typeface="Aparajita" pitchFamily="34" charset="0"/>
              </a:rPr>
              <a:t>”</a:t>
            </a:r>
          </a:p>
          <a:p>
            <a:pPr eaLnBrk="1" hangingPunct="1">
              <a:lnSpc>
                <a:spcPct val="90000"/>
              </a:lnSpc>
            </a:pPr>
            <a:r>
              <a:rPr lang="en-US" sz="2000" b="1" dirty="0" smtClean="0">
                <a:solidFill>
                  <a:srgbClr val="0000FF"/>
                </a:solidFill>
                <a:latin typeface="Aparajita" pitchFamily="34" charset="0"/>
                <a:cs typeface="Aparajita" pitchFamily="34" charset="0"/>
              </a:rPr>
              <a:t>7 majority judges identified 11 features</a:t>
            </a:r>
            <a:r>
              <a:rPr lang="en-US" sz="2000" b="1" dirty="0" smtClean="0">
                <a:latin typeface="Aparajita" pitchFamily="34" charset="0"/>
                <a:cs typeface="Aparajita" pitchFamily="34" charset="0"/>
              </a:rPr>
              <a:t> of including – Supremacy of constitution, Republican &amp;Democratic form of </a:t>
            </a:r>
            <a:r>
              <a:rPr lang="en-US" sz="2000" b="1" dirty="0" err="1" smtClean="0">
                <a:latin typeface="Aparajita" pitchFamily="34" charset="0"/>
                <a:cs typeface="Aparajita" pitchFamily="34" charset="0"/>
              </a:rPr>
              <a:t>Govt</a:t>
            </a:r>
            <a:r>
              <a:rPr lang="en-US" sz="2000" b="1" dirty="0" smtClean="0">
                <a:latin typeface="Aparajita" pitchFamily="34" charset="0"/>
                <a:cs typeface="Aparajita" pitchFamily="34" charset="0"/>
              </a:rPr>
              <a:t>, Secular Character, Federal character etc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rtlCol="0">
            <a:normAutofit/>
          </a:bodyPr>
          <a:lstStyle/>
          <a:p>
            <a:pPr eaLnBrk="1" fontAlgn="auto" hangingPunct="1">
              <a:spcAft>
                <a:spcPts val="0"/>
              </a:spcAft>
              <a:defRPr/>
            </a:pPr>
            <a:r>
              <a:rPr lang="en-US">
                <a:solidFill>
                  <a:schemeClr val="tx2">
                    <a:satMod val="130000"/>
                  </a:schemeClr>
                </a:solidFill>
              </a:rPr>
              <a:t>Post 1973 Developments</a:t>
            </a:r>
          </a:p>
        </p:txBody>
      </p:sp>
      <p:sp>
        <p:nvSpPr>
          <p:cNvPr id="41987" name="Rectangle 3"/>
          <p:cNvSpPr>
            <a:spLocks noGrp="1" noChangeArrowheads="1"/>
          </p:cNvSpPr>
          <p:nvPr>
            <p:ph idx="1"/>
          </p:nvPr>
        </p:nvSpPr>
        <p:spPr/>
        <p:txBody>
          <a:bodyPr/>
          <a:lstStyle/>
          <a:p>
            <a:pPr eaLnBrk="1" hangingPunct="1">
              <a:lnSpc>
                <a:spcPct val="90000"/>
              </a:lnSpc>
            </a:pPr>
            <a:r>
              <a:rPr lang="en-US" dirty="0" err="1" smtClean="0"/>
              <a:t>Indira</a:t>
            </a:r>
            <a:r>
              <a:rPr lang="en-US" dirty="0" smtClean="0"/>
              <a:t> Nehru Gandhi v. Raj </a:t>
            </a:r>
            <a:r>
              <a:rPr lang="en-US" dirty="0" err="1" smtClean="0"/>
              <a:t>Narain</a:t>
            </a:r>
            <a:r>
              <a:rPr lang="en-US" dirty="0" smtClean="0"/>
              <a:t> (1975,SC) -</a:t>
            </a:r>
            <a:r>
              <a:rPr lang="en-US" sz="2000" dirty="0" smtClean="0"/>
              <a:t>39</a:t>
            </a:r>
            <a:r>
              <a:rPr lang="en-US" sz="2000" baseline="30000" dirty="0" smtClean="0"/>
              <a:t>th</a:t>
            </a:r>
            <a:r>
              <a:rPr lang="en-US" sz="2000" dirty="0" smtClean="0"/>
              <a:t> </a:t>
            </a:r>
            <a:r>
              <a:rPr lang="en-US" sz="2000" dirty="0" err="1" smtClean="0"/>
              <a:t>Am,Cl</a:t>
            </a:r>
            <a:r>
              <a:rPr lang="en-US" sz="2000" dirty="0" smtClean="0"/>
              <a:t>.(4)-declared unconstitutional as </a:t>
            </a:r>
            <a:r>
              <a:rPr lang="en-US" sz="2000" dirty="0" err="1" smtClean="0"/>
              <a:t>violative</a:t>
            </a:r>
            <a:r>
              <a:rPr lang="en-US" sz="2000" dirty="0" smtClean="0"/>
              <a:t> of 3 basic features ‘</a:t>
            </a:r>
            <a:r>
              <a:rPr lang="en-US" sz="2000" dirty="0" smtClean="0">
                <a:solidFill>
                  <a:srgbClr val="6600FF"/>
                </a:solidFill>
              </a:rPr>
              <a:t>free &amp; fair elections</a:t>
            </a:r>
            <a:r>
              <a:rPr lang="en-US" sz="2000" dirty="0" smtClean="0"/>
              <a:t>',' </a:t>
            </a:r>
            <a:r>
              <a:rPr lang="en-US" sz="2000" dirty="0" smtClean="0">
                <a:solidFill>
                  <a:srgbClr val="6600FF"/>
                </a:solidFill>
              </a:rPr>
              <a:t>separation of powers’ &amp; ‘rule of law’</a:t>
            </a:r>
          </a:p>
          <a:p>
            <a:pPr eaLnBrk="1" hangingPunct="1">
              <a:lnSpc>
                <a:spcPct val="90000"/>
              </a:lnSpc>
            </a:pPr>
            <a:r>
              <a:rPr lang="en-US" sz="2000" dirty="0" smtClean="0"/>
              <a:t>Minerva Mills v .</a:t>
            </a:r>
            <a:r>
              <a:rPr lang="en-US" sz="2000" dirty="0" err="1" smtClean="0"/>
              <a:t>UoI</a:t>
            </a:r>
            <a:r>
              <a:rPr lang="en-US" sz="2000" dirty="0" smtClean="0"/>
              <a:t> (1980,SC) – 42</a:t>
            </a:r>
            <a:r>
              <a:rPr lang="en-US" sz="2000" baseline="30000" dirty="0" smtClean="0"/>
              <a:t>nd</a:t>
            </a:r>
            <a:r>
              <a:rPr lang="en-US" sz="2000" dirty="0" smtClean="0"/>
              <a:t> Am &amp; Art.31-C- ‘power to </a:t>
            </a:r>
            <a:r>
              <a:rPr lang="en-US" sz="2000" dirty="0" err="1" smtClean="0"/>
              <a:t>destroy,not</a:t>
            </a:r>
            <a:r>
              <a:rPr lang="en-US" sz="2000" dirty="0" smtClean="0"/>
              <a:t> a power to amend’ &amp; ‘</a:t>
            </a:r>
            <a:r>
              <a:rPr lang="en-US" sz="2000" dirty="0" smtClean="0">
                <a:solidFill>
                  <a:srgbClr val="6600FF"/>
                </a:solidFill>
              </a:rPr>
              <a:t>harmony between </a:t>
            </a:r>
            <a:r>
              <a:rPr lang="en-US" sz="2000" dirty="0" err="1" smtClean="0">
                <a:solidFill>
                  <a:srgbClr val="6600FF"/>
                </a:solidFill>
              </a:rPr>
              <a:t>F.Rts</a:t>
            </a:r>
            <a:r>
              <a:rPr lang="en-US" sz="2000" dirty="0" smtClean="0">
                <a:solidFill>
                  <a:srgbClr val="6600FF"/>
                </a:solidFill>
              </a:rPr>
              <a:t> &amp; DPSP</a:t>
            </a:r>
            <a:r>
              <a:rPr lang="en-US" sz="2000" dirty="0" smtClean="0"/>
              <a:t>’ &amp; ‘</a:t>
            </a:r>
            <a:r>
              <a:rPr lang="en-US" sz="2000" dirty="0" err="1" smtClean="0">
                <a:solidFill>
                  <a:srgbClr val="6600FF"/>
                </a:solidFill>
              </a:rPr>
              <a:t>Jud.Review</a:t>
            </a:r>
            <a:r>
              <a:rPr lang="en-US" sz="2000" dirty="0" smtClean="0"/>
              <a:t>’ are basic features</a:t>
            </a:r>
          </a:p>
          <a:p>
            <a:pPr eaLnBrk="1" hangingPunct="1">
              <a:lnSpc>
                <a:spcPct val="90000"/>
              </a:lnSpc>
            </a:pPr>
            <a:r>
              <a:rPr lang="en-US" sz="2000" dirty="0" err="1" smtClean="0"/>
              <a:t>Kihoto</a:t>
            </a:r>
            <a:r>
              <a:rPr lang="en-US" sz="2000" dirty="0" smtClean="0"/>
              <a:t> </a:t>
            </a:r>
            <a:r>
              <a:rPr lang="en-US" sz="2000" dirty="0" err="1" smtClean="0"/>
              <a:t>Hollohan</a:t>
            </a:r>
            <a:r>
              <a:rPr lang="en-US" sz="2000" dirty="0" smtClean="0"/>
              <a:t> </a:t>
            </a:r>
            <a:r>
              <a:rPr lang="en-US" sz="2000" dirty="0" err="1" smtClean="0"/>
              <a:t>v.UoI</a:t>
            </a:r>
            <a:r>
              <a:rPr lang="en-US" sz="2000" dirty="0" smtClean="0"/>
              <a:t> (1993,SC)- </a:t>
            </a:r>
            <a:r>
              <a:rPr lang="en-US" sz="2000" dirty="0" smtClean="0">
                <a:solidFill>
                  <a:srgbClr val="6600FF"/>
                </a:solidFill>
              </a:rPr>
              <a:t>democracy</a:t>
            </a:r>
            <a:r>
              <a:rPr lang="en-US" sz="2000" dirty="0" smtClean="0"/>
              <a:t> is a Basic </a:t>
            </a:r>
            <a:r>
              <a:rPr lang="en-US" sz="2000" dirty="0" err="1" smtClean="0"/>
              <a:t>Fearure</a:t>
            </a:r>
            <a:endParaRPr lang="en-US" sz="2000" dirty="0" smtClean="0"/>
          </a:p>
          <a:p>
            <a:pPr eaLnBrk="1" hangingPunct="1">
              <a:lnSpc>
                <a:spcPct val="90000"/>
              </a:lnSpc>
            </a:pPr>
            <a:r>
              <a:rPr lang="en-US" sz="2000" dirty="0" err="1" smtClean="0"/>
              <a:t>S.R.Bommai</a:t>
            </a:r>
            <a:r>
              <a:rPr lang="en-US" sz="2000" dirty="0" smtClean="0"/>
              <a:t> </a:t>
            </a:r>
            <a:r>
              <a:rPr lang="en-US" sz="2000" dirty="0" err="1" smtClean="0"/>
              <a:t>v.UoI</a:t>
            </a:r>
            <a:r>
              <a:rPr lang="en-US" sz="2000" dirty="0" smtClean="0"/>
              <a:t>(1994,Sc)-</a:t>
            </a:r>
            <a:r>
              <a:rPr lang="en-US" sz="2000" dirty="0" err="1" smtClean="0">
                <a:solidFill>
                  <a:srgbClr val="6600FF"/>
                </a:solidFill>
              </a:rPr>
              <a:t>federalism,democracy</a:t>
            </a:r>
            <a:r>
              <a:rPr lang="en-US" sz="2000" dirty="0" smtClean="0">
                <a:solidFill>
                  <a:srgbClr val="6600FF"/>
                </a:solidFill>
              </a:rPr>
              <a:t> &amp;secularism</a:t>
            </a:r>
            <a:r>
              <a:rPr lang="en-US" sz="2000" dirty="0" smtClean="0"/>
              <a:t> are Basic Features</a:t>
            </a:r>
          </a:p>
          <a:p>
            <a:pPr eaLnBrk="1" hangingPunct="1">
              <a:lnSpc>
                <a:spcPct val="90000"/>
              </a:lnSpc>
            </a:pPr>
            <a:r>
              <a:rPr lang="en-US" sz="2000" dirty="0" err="1" smtClean="0"/>
              <a:t>L.Chandra</a:t>
            </a:r>
            <a:r>
              <a:rPr lang="en-US" sz="2000" dirty="0" smtClean="0"/>
              <a:t> Kumar </a:t>
            </a:r>
            <a:r>
              <a:rPr lang="en-US" sz="2000" dirty="0" err="1" smtClean="0"/>
              <a:t>v.UoI</a:t>
            </a:r>
            <a:r>
              <a:rPr lang="en-US" sz="2000" dirty="0" smtClean="0"/>
              <a:t>(1997,SC)- </a:t>
            </a:r>
            <a:r>
              <a:rPr lang="en-US" sz="2000" dirty="0" smtClean="0">
                <a:solidFill>
                  <a:srgbClr val="6600FF"/>
                </a:solidFill>
              </a:rPr>
              <a:t>Judicial Review</a:t>
            </a:r>
          </a:p>
          <a:p>
            <a:pPr eaLnBrk="1" hangingPunct="1">
              <a:lnSpc>
                <a:spcPct val="90000"/>
              </a:lnSpc>
            </a:pPr>
            <a:r>
              <a:rPr lang="en-US" sz="2000" dirty="0" err="1" smtClean="0"/>
              <a:t>I.R.Coelho</a:t>
            </a:r>
            <a:r>
              <a:rPr lang="en-US" sz="2000" dirty="0" smtClean="0"/>
              <a:t> </a:t>
            </a:r>
            <a:r>
              <a:rPr lang="en-US" sz="2000" dirty="0" err="1" smtClean="0"/>
              <a:t>v.State</a:t>
            </a:r>
            <a:r>
              <a:rPr lang="en-US" sz="2000" dirty="0" smtClean="0"/>
              <a:t> of T.N.(2007,SC)- </a:t>
            </a:r>
            <a:r>
              <a:rPr lang="en-US" sz="2000" dirty="0" smtClean="0">
                <a:solidFill>
                  <a:srgbClr val="6600FF"/>
                </a:solidFill>
              </a:rPr>
              <a:t>Judicial Review</a:t>
            </a:r>
            <a:r>
              <a:rPr lang="en-US" sz="2000" dirty="0" smtClean="0"/>
              <a:t> of enactments added in IX Schedule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solidFill>
                  <a:schemeClr val="tx2">
                    <a:satMod val="130000"/>
                  </a:schemeClr>
                </a:solidFill>
              </a:rPr>
              <a:t>Significance and Evolution of Modern Constitutions</a:t>
            </a:r>
            <a:endParaRPr lang="en-US" dirty="0">
              <a:solidFill>
                <a:schemeClr val="tx2">
                  <a:satMod val="130000"/>
                </a:schemeClr>
              </a:solidFill>
            </a:endParaRPr>
          </a:p>
        </p:txBody>
      </p:sp>
      <p:sp>
        <p:nvSpPr>
          <p:cNvPr id="3075" name="Content Placeholder 2"/>
          <p:cNvSpPr>
            <a:spLocks noGrp="1"/>
          </p:cNvSpPr>
          <p:nvPr>
            <p:ph idx="1"/>
          </p:nvPr>
        </p:nvSpPr>
        <p:spPr/>
        <p:txBody>
          <a:bodyPr/>
          <a:lstStyle/>
          <a:p>
            <a:pPr eaLnBrk="1" hangingPunct="1"/>
            <a:r>
              <a:rPr lang="en-US" dirty="0" smtClean="0">
                <a:latin typeface="Aparajita" pitchFamily="34" charset="0"/>
                <a:cs typeface="Aparajita" pitchFamily="34" charset="0"/>
              </a:rPr>
              <a:t>Constitution -</a:t>
            </a:r>
            <a:r>
              <a:rPr lang="en-US" dirty="0" smtClean="0">
                <a:solidFill>
                  <a:srgbClr val="FF0000"/>
                </a:solidFill>
                <a:latin typeface="Aparajita" pitchFamily="34" charset="0"/>
                <a:cs typeface="Aparajita" pitchFamily="34" charset="0"/>
              </a:rPr>
              <a:t>Supreme law of the land</a:t>
            </a:r>
          </a:p>
          <a:p>
            <a:pPr eaLnBrk="1" hangingPunct="1"/>
            <a:r>
              <a:rPr lang="en-US" dirty="0" smtClean="0">
                <a:solidFill>
                  <a:srgbClr val="FF0000"/>
                </a:solidFill>
                <a:latin typeface="Aparajita" pitchFamily="34" charset="0"/>
                <a:cs typeface="Aparajita" pitchFamily="34" charset="0"/>
              </a:rPr>
              <a:t>Evolution</a:t>
            </a:r>
            <a:r>
              <a:rPr lang="en-US" dirty="0" smtClean="0">
                <a:latin typeface="Aparajita" pitchFamily="34" charset="0"/>
                <a:cs typeface="Aparajita" pitchFamily="34" charset="0"/>
              </a:rPr>
              <a:t>- USA ,1787- Switzerland 1848(1999) -Australia,1900- Canada 1867(1982) etc</a:t>
            </a:r>
          </a:p>
          <a:p>
            <a:pPr eaLnBrk="1" hangingPunct="1"/>
            <a:r>
              <a:rPr lang="en-US" dirty="0" smtClean="0">
                <a:solidFill>
                  <a:srgbClr val="FF0000"/>
                </a:solidFill>
                <a:latin typeface="Aparajita" pitchFamily="34" charset="0"/>
                <a:cs typeface="Aparajita" pitchFamily="34" charset="0"/>
              </a:rPr>
              <a:t>Classification</a:t>
            </a:r>
            <a:r>
              <a:rPr lang="en-US" dirty="0" smtClean="0">
                <a:latin typeface="Aparajita" pitchFamily="34" charset="0"/>
                <a:cs typeface="Aparajita" pitchFamily="34" charset="0"/>
              </a:rPr>
              <a:t>- Written and Unwritten, Unitary and Federal-Rigid and Flexible</a:t>
            </a:r>
          </a:p>
          <a:p>
            <a:pPr eaLnBrk="1" hangingPunct="1"/>
            <a:r>
              <a:rPr lang="en-US" dirty="0" smtClean="0">
                <a:solidFill>
                  <a:srgbClr val="FF0000"/>
                </a:solidFill>
                <a:latin typeface="Aparajita" pitchFamily="34" charset="0"/>
                <a:cs typeface="Aparajita" pitchFamily="34" charset="0"/>
              </a:rPr>
              <a:t>A Nation’s  Constitution  </a:t>
            </a:r>
            <a:r>
              <a:rPr lang="en-US" dirty="0" smtClean="0">
                <a:latin typeface="Aparajita" pitchFamily="34" charset="0"/>
                <a:cs typeface="Aparajita" pitchFamily="34" charset="0"/>
              </a:rPr>
              <a:t>– Legal heir of its past and testator of its future</a:t>
            </a:r>
          </a:p>
        </p:txBody>
      </p:sp>
      <p:sp>
        <p:nvSpPr>
          <p:cNvPr id="9220"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9A0B9793-5054-469D-ADDD-2969DEF2BEE0}" type="datetime1">
              <a:rPr lang="en-US"/>
              <a:pPr>
                <a:defRPr/>
              </a:pPr>
              <a:t>9/14/2019</a:t>
            </a:fld>
            <a:endParaRPr lang="en-US"/>
          </a:p>
        </p:txBody>
      </p:sp>
      <p:sp>
        <p:nvSpPr>
          <p:cNvPr id="9221"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B443922A-B6A2-40C3-B402-A2EA63AAF316}" type="slidenum">
              <a:rPr lang="en-US"/>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amendments</a:t>
            </a:r>
            <a:endParaRPr lang="en-US" dirty="0"/>
          </a:p>
        </p:txBody>
      </p:sp>
      <p:sp>
        <p:nvSpPr>
          <p:cNvPr id="3" name="Content Placeholder 2"/>
          <p:cNvSpPr>
            <a:spLocks noGrp="1"/>
          </p:cNvSpPr>
          <p:nvPr>
            <p:ph idx="1"/>
          </p:nvPr>
        </p:nvSpPr>
        <p:spPr>
          <a:xfrm>
            <a:off x="457200" y="1219200"/>
            <a:ext cx="8229600" cy="4906963"/>
          </a:xfrm>
        </p:spPr>
        <p:txBody>
          <a:bodyPr>
            <a:normAutofit fontScale="70000" lnSpcReduction="20000"/>
          </a:bodyPr>
          <a:lstStyle/>
          <a:p>
            <a:pPr algn="just"/>
            <a:endParaRPr lang="en-US" dirty="0" smtClean="0">
              <a:solidFill>
                <a:srgbClr val="FF0000"/>
              </a:solidFill>
            </a:endParaRPr>
          </a:p>
          <a:p>
            <a:pPr algn="just"/>
            <a:r>
              <a:rPr lang="en-US" dirty="0" smtClean="0">
                <a:solidFill>
                  <a:srgbClr val="FF0000"/>
                </a:solidFill>
              </a:rPr>
              <a:t>99</a:t>
            </a:r>
            <a:r>
              <a:rPr lang="en-US" baseline="30000" dirty="0" smtClean="0">
                <a:solidFill>
                  <a:srgbClr val="FF0000"/>
                </a:solidFill>
              </a:rPr>
              <a:t>th</a:t>
            </a:r>
            <a:r>
              <a:rPr lang="en-US" dirty="0" smtClean="0">
                <a:solidFill>
                  <a:srgbClr val="FF0000"/>
                </a:solidFill>
              </a:rPr>
              <a:t> Amendment,2015-regarding NJAC –struck down in SCARA </a:t>
            </a:r>
            <a:r>
              <a:rPr lang="en-US" dirty="0" err="1" smtClean="0">
                <a:solidFill>
                  <a:srgbClr val="FF0000"/>
                </a:solidFill>
              </a:rPr>
              <a:t>v.UoI</a:t>
            </a:r>
            <a:endParaRPr lang="en-US" dirty="0" smtClean="0">
              <a:solidFill>
                <a:srgbClr val="FF0000"/>
              </a:solidFill>
            </a:endParaRPr>
          </a:p>
          <a:p>
            <a:pPr algn="just"/>
            <a:r>
              <a:rPr lang="en-US" dirty="0" smtClean="0">
                <a:solidFill>
                  <a:srgbClr val="FF0000"/>
                </a:solidFill>
              </a:rPr>
              <a:t>98</a:t>
            </a:r>
            <a:r>
              <a:rPr lang="en-US" baseline="30000" dirty="0" smtClean="0">
                <a:solidFill>
                  <a:srgbClr val="FF0000"/>
                </a:solidFill>
              </a:rPr>
              <a:t>th</a:t>
            </a:r>
            <a:r>
              <a:rPr lang="en-US" dirty="0" smtClean="0"/>
              <a:t> -To insert Article 371J in the Constitution</a:t>
            </a:r>
            <a:r>
              <a:rPr lang="en-US" baseline="30000" dirty="0" smtClean="0"/>
              <a:t> </a:t>
            </a:r>
            <a:r>
              <a:rPr lang="en-US" dirty="0" smtClean="0">
                <a:solidFill>
                  <a:srgbClr val="FF0000"/>
                </a:solidFill>
              </a:rPr>
              <a:t>2 January 2013-</a:t>
            </a:r>
            <a:r>
              <a:rPr lang="en-US" dirty="0" smtClean="0"/>
              <a:t>To empower the Governor of Karnataka to take steps to develop the Hyderabad-Karnataka Region </a:t>
            </a:r>
          </a:p>
          <a:p>
            <a:pPr algn="just"/>
            <a:r>
              <a:rPr lang="en-US" dirty="0" smtClean="0">
                <a:solidFill>
                  <a:srgbClr val="FF0000"/>
                </a:solidFill>
              </a:rPr>
              <a:t>97Amend-</a:t>
            </a:r>
            <a:r>
              <a:rPr lang="en-US" dirty="0" smtClean="0"/>
              <a:t> Art 19 and added Part IXB</a:t>
            </a:r>
            <a:r>
              <a:rPr lang="en-US" dirty="0" smtClean="0">
                <a:solidFill>
                  <a:srgbClr val="FF0000"/>
                </a:solidFill>
              </a:rPr>
              <a:t>-12 January 2012-</a:t>
            </a:r>
            <a:r>
              <a:rPr lang="en-US" dirty="0" smtClean="0"/>
              <a:t>Added the words "or co-operative societies" after the word "or unions" in Article 19(l)(c) and insertion of article 43B i.e., Promotion of Co-operative Societies and added Part-IXB i.e., The Co-operative Societies. The amendment objective is to encourage economic activities of cooperatives which in turn help progress of rural India. It is expected to not only ensure autonomous and democratic functioning of cooperatives, but also the accountability of the management to the members and other stakeholders.</a:t>
            </a:r>
          </a:p>
          <a:p>
            <a:pPr algn="just"/>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amendments</a:t>
            </a:r>
            <a:endParaRPr lang="en-US" dirty="0"/>
          </a:p>
        </p:txBody>
      </p:sp>
      <p:sp>
        <p:nvSpPr>
          <p:cNvPr id="3" name="Content Placeholder 2"/>
          <p:cNvSpPr>
            <a:spLocks noGrp="1"/>
          </p:cNvSpPr>
          <p:nvPr>
            <p:ph idx="1"/>
          </p:nvPr>
        </p:nvSpPr>
        <p:spPr>
          <a:xfrm>
            <a:off x="457200" y="1295400"/>
            <a:ext cx="8229600" cy="5334000"/>
          </a:xfrm>
        </p:spPr>
        <p:txBody>
          <a:bodyPr>
            <a:normAutofit/>
          </a:bodyPr>
          <a:lstStyle/>
          <a:p>
            <a:pPr algn="just"/>
            <a:r>
              <a:rPr lang="en-US" sz="2400" b="1" dirty="0" smtClean="0">
                <a:solidFill>
                  <a:srgbClr val="FF0000"/>
                </a:solidFill>
                <a:latin typeface="Aparajita" pitchFamily="34" charset="0"/>
                <a:cs typeface="Aparajita" pitchFamily="34" charset="0"/>
              </a:rPr>
              <a:t>99th (2015) -</a:t>
            </a:r>
            <a:r>
              <a:rPr lang="en-US" sz="2400" b="1" dirty="0" smtClean="0">
                <a:latin typeface="Aparajita" pitchFamily="34" charset="0"/>
                <a:cs typeface="Aparajita" pitchFamily="34" charset="0"/>
              </a:rPr>
              <a:t>I</a:t>
            </a:r>
            <a:r>
              <a:rPr lang="en-US" sz="2400" dirty="0" smtClean="0">
                <a:latin typeface="Aparajita" pitchFamily="34" charset="0"/>
                <a:cs typeface="Aparajita" pitchFamily="34" charset="0"/>
              </a:rPr>
              <a:t>nsertion of new articles 124A, 124B and 124C. Amendments to Articles 127, 128, 217, 222, 224A, </a:t>
            </a:r>
            <a:r>
              <a:rPr lang="en-US" sz="2400" dirty="0" smtClean="0">
                <a:solidFill>
                  <a:srgbClr val="FF0000"/>
                </a:solidFill>
                <a:latin typeface="Aparajita" pitchFamily="34" charset="0"/>
                <a:cs typeface="Aparajita" pitchFamily="34" charset="0"/>
              </a:rPr>
              <a:t>231- 31 December 2014</a:t>
            </a:r>
            <a:r>
              <a:rPr lang="en-US" sz="2400" dirty="0" smtClean="0">
                <a:latin typeface="Aparajita" pitchFamily="34" charset="0"/>
                <a:cs typeface="Aparajita" pitchFamily="34" charset="0"/>
              </a:rPr>
              <a:t>- Provided for the formation of a National Judicial Appointments Commission(NJAC) . 21 State assemblies out of 29 States including Goa, Rajasthan, Tripura, Gujarat and </a:t>
            </a:r>
            <a:r>
              <a:rPr lang="en-US" sz="2400" dirty="0" err="1" smtClean="0">
                <a:latin typeface="Aparajita" pitchFamily="34" charset="0"/>
                <a:cs typeface="Aparajita" pitchFamily="34" charset="0"/>
              </a:rPr>
              <a:t>Telangana</a:t>
            </a:r>
            <a:r>
              <a:rPr lang="en-US" sz="2400" dirty="0" smtClean="0">
                <a:latin typeface="Aparajita" pitchFamily="34" charset="0"/>
                <a:cs typeface="Aparajita" pitchFamily="34" charset="0"/>
              </a:rPr>
              <a:t> ratified the Central Legislation, enabling the President of India to give assent to the bill – </a:t>
            </a:r>
            <a:r>
              <a:rPr lang="en-US" sz="2400" dirty="0" smtClean="0">
                <a:solidFill>
                  <a:schemeClr val="accent6">
                    <a:lumMod val="75000"/>
                  </a:schemeClr>
                </a:solidFill>
                <a:latin typeface="Aparajita" pitchFamily="34" charset="0"/>
                <a:cs typeface="Aparajita" pitchFamily="34" charset="0"/>
              </a:rPr>
              <a:t>Struck down by the SC in Oct.2015</a:t>
            </a:r>
          </a:p>
          <a:p>
            <a:pPr algn="just"/>
            <a:r>
              <a:rPr lang="en-US" sz="2400" b="1" dirty="0" smtClean="0">
                <a:latin typeface="Aparajita" pitchFamily="34" charset="0"/>
                <a:cs typeface="Aparajita" pitchFamily="34" charset="0"/>
              </a:rPr>
              <a:t>100</a:t>
            </a:r>
            <a:r>
              <a:rPr lang="en-US" sz="2400" b="1" baseline="30000" dirty="0" smtClean="0">
                <a:latin typeface="Aparajita" pitchFamily="34" charset="0"/>
                <a:cs typeface="Aparajita" pitchFamily="34" charset="0"/>
              </a:rPr>
              <a:t>th</a:t>
            </a:r>
            <a:r>
              <a:rPr lang="en-US" sz="2400" b="1" dirty="0" smtClean="0">
                <a:latin typeface="Aparajita" pitchFamily="34" charset="0"/>
                <a:cs typeface="Aparajita" pitchFamily="34" charset="0"/>
              </a:rPr>
              <a:t> Amendment(2015): </a:t>
            </a:r>
            <a:r>
              <a:rPr lang="en-US" sz="2400" dirty="0" smtClean="0">
                <a:latin typeface="Aparajita" pitchFamily="34" charset="0"/>
                <a:cs typeface="Aparajita" pitchFamily="34" charset="0"/>
              </a:rPr>
              <a:t>Regarding the Boundary Adjustments with Bangladesh</a:t>
            </a:r>
          </a:p>
          <a:p>
            <a:pPr algn="just"/>
            <a:r>
              <a:rPr lang="en-US" sz="2400" b="1" dirty="0" smtClean="0">
                <a:latin typeface="Aparajita" pitchFamily="34" charset="0"/>
                <a:cs typeface="Aparajita" pitchFamily="34" charset="0"/>
              </a:rPr>
              <a:t>101 Amendment(2017) - </a:t>
            </a:r>
            <a:r>
              <a:rPr lang="en-US" sz="2400" dirty="0" smtClean="0">
                <a:latin typeface="Aparajita" pitchFamily="34" charset="0"/>
                <a:cs typeface="Aparajita" pitchFamily="34" charset="0"/>
              </a:rPr>
              <a:t>Introduction of GST</a:t>
            </a:r>
          </a:p>
          <a:p>
            <a:pPr algn="just"/>
            <a:r>
              <a:rPr lang="en-US" sz="2400" b="1" dirty="0" smtClean="0">
                <a:latin typeface="Aparajita" pitchFamily="34" charset="0"/>
                <a:cs typeface="Aparajita" pitchFamily="34" charset="0"/>
              </a:rPr>
              <a:t>102</a:t>
            </a:r>
            <a:r>
              <a:rPr lang="en-US" sz="2400" b="1" baseline="30000" dirty="0" smtClean="0">
                <a:latin typeface="Aparajita" pitchFamily="34" charset="0"/>
                <a:cs typeface="Aparajita" pitchFamily="34" charset="0"/>
              </a:rPr>
              <a:t>nd</a:t>
            </a:r>
            <a:r>
              <a:rPr lang="en-US" sz="2400" b="1" dirty="0" smtClean="0">
                <a:latin typeface="Aparajita" pitchFamily="34" charset="0"/>
                <a:cs typeface="Aparajita" pitchFamily="34" charset="0"/>
              </a:rPr>
              <a:t> Am.(2018</a:t>
            </a:r>
            <a:r>
              <a:rPr lang="en-US" sz="2400" dirty="0" smtClean="0">
                <a:latin typeface="Aparajita" pitchFamily="34" charset="0"/>
                <a:cs typeface="Aparajita" pitchFamily="34" charset="0"/>
              </a:rPr>
              <a:t>)-</a:t>
            </a:r>
            <a:r>
              <a:rPr lang="en-US" sz="2400" dirty="0" smtClean="0"/>
              <a:t> Constitutional status to National Commission for Backward Classes</a:t>
            </a:r>
            <a:r>
              <a:rPr lang="en-US" sz="2400" dirty="0" smtClean="0">
                <a:latin typeface="Aparajita" pitchFamily="34" charset="0"/>
                <a:cs typeface="Aparajita" pitchFamily="34" charset="0"/>
              </a:rPr>
              <a:t> </a:t>
            </a:r>
          </a:p>
          <a:p>
            <a:pPr algn="just"/>
            <a:r>
              <a:rPr lang="en-US" sz="2400" b="1" dirty="0" smtClean="0">
                <a:latin typeface="Aparajita" pitchFamily="34" charset="0"/>
                <a:cs typeface="Aparajita" pitchFamily="34" charset="0"/>
              </a:rPr>
              <a:t>103rd  (2019)</a:t>
            </a:r>
            <a:r>
              <a:rPr lang="en-US" sz="2400" dirty="0" smtClean="0">
                <a:latin typeface="Aparajita" pitchFamily="34" charset="0"/>
                <a:cs typeface="Aparajita" pitchFamily="34" charset="0"/>
              </a:rPr>
              <a:t>- </a:t>
            </a:r>
            <a:r>
              <a:rPr lang="en-US" sz="2400" dirty="0" smtClean="0"/>
              <a:t>Maximum of 10% Reservation for Economically Weaker Sections of citizens</a:t>
            </a:r>
            <a:endParaRPr lang="en-US" sz="2400" dirty="0">
              <a:latin typeface="Aparajita" pitchFamily="34" charset="0"/>
              <a:cs typeface="Aparajita"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Conclusion</a:t>
            </a:r>
            <a:endParaRPr lang="en-US" dirty="0"/>
          </a:p>
        </p:txBody>
      </p:sp>
      <p:sp>
        <p:nvSpPr>
          <p:cNvPr id="3" name="Content Placeholder 2"/>
          <p:cNvSpPr>
            <a:spLocks noGrp="1"/>
          </p:cNvSpPr>
          <p:nvPr>
            <p:ph idx="1"/>
          </p:nvPr>
        </p:nvSpPr>
        <p:spPr>
          <a:xfrm>
            <a:off x="457200" y="1219200"/>
            <a:ext cx="8229600" cy="5410200"/>
          </a:xfrm>
        </p:spPr>
        <p:txBody>
          <a:bodyPr>
            <a:noAutofit/>
          </a:bodyPr>
          <a:lstStyle/>
          <a:p>
            <a:pPr algn="just"/>
            <a:r>
              <a:rPr lang="en-US" sz="2400" dirty="0">
                <a:solidFill>
                  <a:srgbClr val="00B0F0"/>
                </a:solidFill>
                <a:latin typeface="Aparajita" pitchFamily="34" charset="0"/>
                <a:cs typeface="Aparajita" pitchFamily="34" charset="0"/>
              </a:rPr>
              <a:t>"It is workable, it is flexible and it is strong enough to hold the country together both in peace time and in war time. Indeed, if I may say so, if things go wrong under the new Constitution, the reason will not be that we had a bad Constitution. What we will have to say is that man is vile</a:t>
            </a:r>
            <a:r>
              <a:rPr lang="en-US" sz="2400" dirty="0" smtClean="0">
                <a:solidFill>
                  <a:srgbClr val="00B0F0"/>
                </a:solidFill>
                <a:latin typeface="Aparajita" pitchFamily="34" charset="0"/>
                <a:cs typeface="Aparajita" pitchFamily="34" charset="0"/>
              </a:rPr>
              <a:t>.“.</a:t>
            </a:r>
            <a:r>
              <a:rPr lang="en-US" sz="2400" dirty="0" smtClean="0">
                <a:latin typeface="Aparajita" pitchFamily="34" charset="0"/>
                <a:cs typeface="Aparajita" pitchFamily="34" charset="0"/>
              </a:rPr>
              <a:t>.</a:t>
            </a:r>
            <a:r>
              <a:rPr lang="en-US" sz="2400" b="1" dirty="0" err="1" smtClean="0">
                <a:latin typeface="Aparajita" pitchFamily="34" charset="0"/>
                <a:cs typeface="Aparajita" pitchFamily="34" charset="0"/>
              </a:rPr>
              <a:t>Dr.Ambedkar</a:t>
            </a:r>
            <a:endParaRPr lang="en-US" sz="2400" b="1" dirty="0" smtClean="0">
              <a:latin typeface="Aparajita" pitchFamily="34" charset="0"/>
              <a:cs typeface="Aparajita" pitchFamily="34" charset="0"/>
            </a:endParaRPr>
          </a:p>
          <a:p>
            <a:pPr algn="just"/>
            <a:r>
              <a:rPr lang="en-US" sz="2400" dirty="0">
                <a:latin typeface="Aparajita" pitchFamily="34" charset="0"/>
                <a:cs typeface="Aparajita" pitchFamily="34" charset="0"/>
              </a:rPr>
              <a:t>"</a:t>
            </a:r>
            <a:r>
              <a:rPr lang="en-US" sz="2400" dirty="0">
                <a:solidFill>
                  <a:srgbClr val="7030A0"/>
                </a:solidFill>
                <a:latin typeface="Aparajita" pitchFamily="34" charset="0"/>
                <a:cs typeface="Aparajita" pitchFamily="34" charset="0"/>
              </a:rPr>
              <a:t>If the people who are elected are capable men of character and integrity, they should be able to make the best of a defective Constitution. If the y are lacking in these, the Constitution cannot help the country</a:t>
            </a:r>
            <a:r>
              <a:rPr lang="en-US" sz="2400" dirty="0" smtClean="0">
                <a:solidFill>
                  <a:srgbClr val="7030A0"/>
                </a:solidFill>
                <a:latin typeface="Aparajita" pitchFamily="34" charset="0"/>
                <a:cs typeface="Aparajita" pitchFamily="34" charset="0"/>
              </a:rPr>
              <a:t>.</a:t>
            </a:r>
            <a:r>
              <a:rPr lang="en-US" sz="2400" dirty="0" smtClean="0">
                <a:latin typeface="Aparajita" pitchFamily="34" charset="0"/>
                <a:cs typeface="Aparajita" pitchFamily="34" charset="0"/>
              </a:rPr>
              <a:t>“..</a:t>
            </a:r>
            <a:r>
              <a:rPr lang="en-US" sz="2400" b="1" dirty="0" err="1" smtClean="0">
                <a:latin typeface="Aparajita" pitchFamily="34" charset="0"/>
                <a:cs typeface="Aparajita" pitchFamily="34" charset="0"/>
              </a:rPr>
              <a:t>Dr.Rajendra</a:t>
            </a:r>
            <a:r>
              <a:rPr lang="en-US" sz="2400" b="1" dirty="0" smtClean="0">
                <a:latin typeface="Aparajita" pitchFamily="34" charset="0"/>
                <a:cs typeface="Aparajita" pitchFamily="34" charset="0"/>
              </a:rPr>
              <a:t> Prasad</a:t>
            </a:r>
          </a:p>
          <a:p>
            <a:pPr algn="just"/>
            <a:r>
              <a:rPr lang="en-US" sz="2400" dirty="0" smtClean="0">
                <a:solidFill>
                  <a:srgbClr val="00B050"/>
                </a:solidFill>
                <a:latin typeface="Aparajita" pitchFamily="34" charset="0"/>
                <a:cs typeface="Aparajita" pitchFamily="34" charset="0"/>
              </a:rPr>
              <a:t>"(</a:t>
            </a:r>
            <a:r>
              <a:rPr lang="en-US" sz="2400" dirty="0">
                <a:solidFill>
                  <a:srgbClr val="00B050"/>
                </a:solidFill>
                <a:latin typeface="Aparajita" pitchFamily="34" charset="0"/>
                <a:cs typeface="Aparajita" pitchFamily="34" charset="0"/>
              </a:rPr>
              <a:t>T)</a:t>
            </a:r>
            <a:r>
              <a:rPr lang="en-US" sz="2400" dirty="0" err="1">
                <a:solidFill>
                  <a:srgbClr val="00B050"/>
                </a:solidFill>
                <a:latin typeface="Aparajita" pitchFamily="34" charset="0"/>
                <a:cs typeface="Aparajita" pitchFamily="34" charset="0"/>
              </a:rPr>
              <a:t>oday</a:t>
            </a:r>
            <a:r>
              <a:rPr lang="en-US" sz="2400" dirty="0">
                <a:solidFill>
                  <a:srgbClr val="00B050"/>
                </a:solidFill>
                <a:latin typeface="Aparajita" pitchFamily="34" charset="0"/>
                <a:cs typeface="Aparajita" pitchFamily="34" charset="0"/>
              </a:rPr>
              <a:t> when there is so much talk about revising the Constitution or even writing a new Constitution, we have to consider whether it is the Constitution that has failed us or whether it is we who have failed </a:t>
            </a:r>
            <a:r>
              <a:rPr lang="en-US" sz="2400" dirty="0" smtClean="0">
                <a:solidFill>
                  <a:srgbClr val="00B050"/>
                </a:solidFill>
                <a:latin typeface="Aparajita" pitchFamily="34" charset="0"/>
                <a:cs typeface="Aparajita" pitchFamily="34" charset="0"/>
              </a:rPr>
              <a:t>the </a:t>
            </a:r>
            <a:r>
              <a:rPr lang="en-US" sz="2400" dirty="0">
                <a:solidFill>
                  <a:srgbClr val="00B050"/>
                </a:solidFill>
                <a:latin typeface="Aparajita" pitchFamily="34" charset="0"/>
                <a:cs typeface="Aparajita" pitchFamily="34" charset="0"/>
              </a:rPr>
              <a:t>Constitution</a:t>
            </a:r>
            <a:r>
              <a:rPr lang="en-US" sz="2400" dirty="0" smtClean="0">
                <a:solidFill>
                  <a:srgbClr val="00B050"/>
                </a:solidFill>
                <a:latin typeface="Aparajita" pitchFamily="34" charset="0"/>
                <a:cs typeface="Aparajita" pitchFamily="34" charset="0"/>
              </a:rPr>
              <a:t>.“- </a:t>
            </a:r>
            <a:r>
              <a:rPr lang="en-US" sz="2400" b="1" dirty="0" smtClean="0">
                <a:latin typeface="Aparajita" pitchFamily="34" charset="0"/>
                <a:cs typeface="Aparajita" pitchFamily="34" charset="0"/>
              </a:rPr>
              <a:t>President </a:t>
            </a:r>
            <a:r>
              <a:rPr lang="en-US" sz="2400" b="1" dirty="0" err="1" smtClean="0">
                <a:latin typeface="Aparajita" pitchFamily="34" charset="0"/>
                <a:cs typeface="Aparajita" pitchFamily="34" charset="0"/>
              </a:rPr>
              <a:t>K.R.Narayanan</a:t>
            </a:r>
            <a:endParaRPr lang="en-US" sz="2400" b="1" dirty="0">
              <a:latin typeface="Aparajita" pitchFamily="34" charset="0"/>
              <a:cs typeface="Aparajita"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
            </a:r>
            <a:br>
              <a:rPr lang="en-US" sz="5500" b="1" dirty="0" smtClean="0">
                <a:solidFill>
                  <a:schemeClr val="tx2">
                    <a:satMod val="130000"/>
                  </a:schemeClr>
                </a:solidFill>
              </a:rPr>
            </a:br>
            <a:r>
              <a:rPr lang="en-US" sz="5500" b="1" dirty="0" smtClean="0">
                <a:solidFill>
                  <a:schemeClr val="tx2">
                    <a:satMod val="130000"/>
                  </a:schemeClr>
                </a:solidFill>
              </a:rPr>
              <a:t>Conclusion </a:t>
            </a:r>
            <a:endParaRPr lang="en-US" sz="5500" b="1" dirty="0" smtClean="0">
              <a:solidFill>
                <a:srgbClr val="CC3300"/>
              </a:solidFill>
            </a:endParaRPr>
          </a:p>
        </p:txBody>
      </p:sp>
      <p:sp>
        <p:nvSpPr>
          <p:cNvPr id="44035" name="Rectangle 3"/>
          <p:cNvSpPr>
            <a:spLocks noGrp="1" noChangeArrowheads="1"/>
          </p:cNvSpPr>
          <p:nvPr>
            <p:ph idx="1"/>
          </p:nvPr>
        </p:nvSpPr>
        <p:spPr/>
        <p:txBody>
          <a:bodyPr/>
          <a:lstStyle/>
          <a:p>
            <a:pPr algn="ctr" eaLnBrk="1" hangingPunct="1"/>
            <a:endParaRPr lang="en-US" sz="4400" b="1" smtClean="0"/>
          </a:p>
          <a:p>
            <a:pPr algn="ctr" eaLnBrk="1" hangingPunct="1">
              <a:buFont typeface="Wingdings 2" pitchFamily="18" charset="2"/>
              <a:buNone/>
            </a:pPr>
            <a:r>
              <a:rPr lang="en-US" sz="4400" b="1" smtClean="0">
                <a:solidFill>
                  <a:srgbClr val="CC3300"/>
                </a:solidFill>
              </a:rPr>
              <a:t>Thank You</a:t>
            </a:r>
            <a:br>
              <a:rPr lang="en-US" sz="4400" b="1" smtClean="0">
                <a:solidFill>
                  <a:srgbClr val="CC3300"/>
                </a:solidFill>
              </a:rPr>
            </a:br>
            <a:endParaRPr lang="en-US" sz="4400" b="1" smtClean="0"/>
          </a:p>
          <a:p>
            <a:pPr algn="ctr" eaLnBrk="1" hangingPunct="1"/>
            <a:endParaRPr lang="en-US" sz="4400" b="1" smtClean="0"/>
          </a:p>
        </p:txBody>
      </p:sp>
      <p:sp>
        <p:nvSpPr>
          <p:cNvPr id="54276"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B3AA8B44-C158-4584-A47B-16915DB17B2C}" type="datetime1">
              <a:rPr lang="en-US"/>
              <a:pPr>
                <a:defRPr/>
              </a:pPr>
              <a:t>9/14/2019</a:t>
            </a:fld>
            <a:endParaRPr lang="en-US"/>
          </a:p>
        </p:txBody>
      </p:sp>
      <p:sp>
        <p:nvSpPr>
          <p:cNvPr id="5427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75402F6-6524-4210-A1A4-7BC8050FA568}" type="slidenum">
              <a:rPr lang="en-US"/>
              <a:pPr>
                <a:defRPr/>
              </a:pPr>
              <a:t>23</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solidFill>
                  <a:schemeClr val="tx2">
                    <a:satMod val="130000"/>
                  </a:schemeClr>
                </a:solidFill>
              </a:rPr>
              <a:t>Drafting of Indian Constitution</a:t>
            </a:r>
            <a:endParaRPr lang="en-US" dirty="0">
              <a:solidFill>
                <a:schemeClr val="tx2">
                  <a:satMod val="130000"/>
                </a:schemeClr>
              </a:solidFill>
            </a:endParaRPr>
          </a:p>
        </p:txBody>
      </p:sp>
      <p:sp>
        <p:nvSpPr>
          <p:cNvPr id="10243" name="Content Placeholder 2"/>
          <p:cNvSpPr>
            <a:spLocks noGrp="1"/>
          </p:cNvSpPr>
          <p:nvPr>
            <p:ph idx="1"/>
          </p:nvPr>
        </p:nvSpPr>
        <p:spPr>
          <a:xfrm>
            <a:off x="609600" y="1524000"/>
            <a:ext cx="8077200" cy="4602163"/>
          </a:xfrm>
        </p:spPr>
        <p:txBody>
          <a:bodyPr rtlCol="0">
            <a:normAutofit/>
          </a:bodyPr>
          <a:lstStyle/>
          <a:p>
            <a:pPr marL="365760" indent="-283464" algn="just" eaLnBrk="1" fontAlgn="auto" hangingPunct="1">
              <a:spcAft>
                <a:spcPts val="0"/>
              </a:spcAft>
              <a:buFont typeface="Wingdings 2"/>
              <a:buChar char=""/>
              <a:defRPr/>
            </a:pPr>
            <a:r>
              <a:rPr lang="en-US" dirty="0" smtClean="0">
                <a:latin typeface="Aparajita" pitchFamily="34" charset="0"/>
                <a:cs typeface="Aparajita" pitchFamily="34" charset="0"/>
              </a:rPr>
              <a:t>Drafted by the Drafting Committee of the Constituent Assembly (389 members-292 elected &amp; 93 nominated) </a:t>
            </a:r>
          </a:p>
          <a:p>
            <a:pPr marL="365760" indent="-283464" algn="just" eaLnBrk="1" fontAlgn="auto" hangingPunct="1">
              <a:spcAft>
                <a:spcPts val="0"/>
              </a:spcAft>
              <a:buFont typeface="Wingdings 2"/>
              <a:buChar char=""/>
              <a:defRPr/>
            </a:pPr>
            <a:r>
              <a:rPr lang="en-US" dirty="0" smtClean="0">
                <a:solidFill>
                  <a:srgbClr val="FF0000"/>
                </a:solidFill>
                <a:latin typeface="Aparajita" pitchFamily="34" charset="0"/>
                <a:cs typeface="Aparajita" pitchFamily="34" charset="0"/>
              </a:rPr>
              <a:t>Committee</a:t>
            </a:r>
            <a:r>
              <a:rPr lang="en-US" dirty="0" smtClean="0">
                <a:latin typeface="Aparajita" pitchFamily="34" charset="0"/>
                <a:cs typeface="Aparajita" pitchFamily="34" charset="0"/>
              </a:rPr>
              <a:t>– </a:t>
            </a:r>
            <a:r>
              <a:rPr lang="en-US" sz="2800" b="1" dirty="0" smtClean="0">
                <a:latin typeface="Aparajita" pitchFamily="34" charset="0"/>
                <a:cs typeface="Aparajita" pitchFamily="34" charset="0"/>
              </a:rPr>
              <a:t>headed by </a:t>
            </a:r>
            <a:r>
              <a:rPr lang="en-US" sz="2800" b="1" dirty="0" err="1" smtClean="0">
                <a:latin typeface="Aparajita" pitchFamily="34" charset="0"/>
                <a:cs typeface="Aparajita" pitchFamily="34" charset="0"/>
              </a:rPr>
              <a:t>Dr.Ambedkar</a:t>
            </a:r>
            <a:r>
              <a:rPr lang="en-US" sz="2800" b="1" dirty="0" smtClean="0">
                <a:latin typeface="Aparajita" pitchFamily="34" charset="0"/>
                <a:cs typeface="Aparajita" pitchFamily="34" charset="0"/>
              </a:rPr>
              <a:t> </a:t>
            </a:r>
            <a:r>
              <a:rPr lang="en-US" sz="2800" dirty="0" smtClean="0">
                <a:latin typeface="Aparajita" pitchFamily="34" charset="0"/>
                <a:cs typeface="Aparajita" pitchFamily="34" charset="0"/>
              </a:rPr>
              <a:t>and consisted of </a:t>
            </a:r>
            <a:r>
              <a:rPr lang="en-US" sz="2800" dirty="0" err="1" smtClean="0">
                <a:latin typeface="Aparajita" pitchFamily="34" charset="0"/>
                <a:cs typeface="Aparajita" pitchFamily="34" charset="0"/>
              </a:rPr>
              <a:t>N.Gopalaswami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Ayyangar</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Alladi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Krishnaswami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Ayyar</a:t>
            </a:r>
            <a:r>
              <a:rPr lang="en-US" sz="2800" dirty="0" smtClean="0">
                <a:latin typeface="Aparajita" pitchFamily="34" charset="0"/>
                <a:cs typeface="Aparajita" pitchFamily="34" charset="0"/>
              </a:rPr>
              <a:t>, K. M. </a:t>
            </a:r>
            <a:r>
              <a:rPr lang="en-US" sz="2800" dirty="0" err="1" smtClean="0">
                <a:latin typeface="Aparajita" pitchFamily="34" charset="0"/>
                <a:cs typeface="Aparajita" pitchFamily="34" charset="0"/>
              </a:rPr>
              <a:t>Munshi</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Md.Sadadulla</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N.Madhav</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Rao</a:t>
            </a:r>
            <a:r>
              <a:rPr lang="en-US" sz="2800" dirty="0" smtClean="0">
                <a:latin typeface="Aparajita" pitchFamily="34" charset="0"/>
                <a:cs typeface="Aparajita" pitchFamily="34" charset="0"/>
              </a:rPr>
              <a:t>, </a:t>
            </a:r>
            <a:r>
              <a:rPr lang="en-US" sz="2800" dirty="0" err="1" smtClean="0">
                <a:latin typeface="Aparajita" pitchFamily="34" charset="0"/>
                <a:cs typeface="Aparajita" pitchFamily="34" charset="0"/>
              </a:rPr>
              <a:t>T.T.Krishnamachari</a:t>
            </a:r>
            <a:r>
              <a:rPr lang="en-US" sz="2800" dirty="0" smtClean="0">
                <a:latin typeface="Aparajita" pitchFamily="34" charset="0"/>
                <a:cs typeface="Aparajita" pitchFamily="34" charset="0"/>
              </a:rPr>
              <a:t>  (in place of </a:t>
            </a:r>
            <a:r>
              <a:rPr lang="en-US" sz="2800" dirty="0" err="1" smtClean="0">
                <a:latin typeface="Aparajita" pitchFamily="34" charset="0"/>
                <a:cs typeface="Aparajita" pitchFamily="34" charset="0"/>
              </a:rPr>
              <a:t>D.P.Khaitan</a:t>
            </a:r>
            <a:r>
              <a:rPr lang="en-US" sz="2800" dirty="0" smtClean="0">
                <a:latin typeface="Aparajita" pitchFamily="34" charset="0"/>
                <a:cs typeface="Aparajita" pitchFamily="34" charset="0"/>
              </a:rPr>
              <a:t>)</a:t>
            </a:r>
          </a:p>
          <a:p>
            <a:pPr marL="365760" indent="-283464" algn="just" eaLnBrk="1" fontAlgn="auto" hangingPunct="1">
              <a:spcAft>
                <a:spcPts val="0"/>
              </a:spcAft>
              <a:buFont typeface="Wingdings 2"/>
              <a:buChar char=""/>
              <a:defRPr/>
            </a:pPr>
            <a:r>
              <a:rPr lang="en-US" sz="2800" dirty="0" err="1" smtClean="0">
                <a:solidFill>
                  <a:srgbClr val="FF0000"/>
                </a:solidFill>
                <a:latin typeface="Aparajita" pitchFamily="34" charset="0"/>
                <a:cs typeface="Aparajita" pitchFamily="34" charset="0"/>
              </a:rPr>
              <a:t>B.N.Rao</a:t>
            </a:r>
            <a:r>
              <a:rPr lang="en-US" sz="2800" dirty="0" smtClean="0">
                <a:latin typeface="Aparajita" pitchFamily="34" charset="0"/>
                <a:cs typeface="Aparajita" pitchFamily="34" charset="0"/>
              </a:rPr>
              <a:t> -was the Constitutional Advisor to the Drafting Committee</a:t>
            </a:r>
          </a:p>
        </p:txBody>
      </p:sp>
      <p:sp>
        <p:nvSpPr>
          <p:cNvPr id="10244"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DD89941A-5596-49AB-806E-B63E56776FBE}" type="datetime1">
              <a:rPr lang="en-US"/>
              <a:pPr>
                <a:defRPr/>
              </a:pPr>
              <a:t>9/14/2019</a:t>
            </a:fld>
            <a:r>
              <a:rPr lang="en-US"/>
              <a:t>i</a:t>
            </a:r>
          </a:p>
        </p:txBody>
      </p:sp>
      <p:sp>
        <p:nvSpPr>
          <p:cNvPr id="10245"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1CCC7775-D4C9-4A2B-AD5B-1270E0ECE54C}" type="slidenum">
              <a:rPr lang="en-US"/>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solidFill>
                  <a:schemeClr val="tx2">
                    <a:satMod val="130000"/>
                  </a:schemeClr>
                </a:solidFill>
              </a:rPr>
              <a:t>Salient features of the constitution</a:t>
            </a:r>
            <a:endParaRPr lang="en-US" dirty="0">
              <a:solidFill>
                <a:schemeClr val="tx2">
                  <a:satMod val="130000"/>
                </a:schemeClr>
              </a:solidFill>
            </a:endParaRPr>
          </a:p>
        </p:txBody>
      </p:sp>
      <p:sp>
        <p:nvSpPr>
          <p:cNvPr id="3" name="Content Placeholder 2"/>
          <p:cNvSpPr>
            <a:spLocks noGrp="1"/>
          </p:cNvSpPr>
          <p:nvPr>
            <p:ph idx="1"/>
          </p:nvPr>
        </p:nvSpPr>
        <p:spPr>
          <a:xfrm>
            <a:off x="228600" y="1295400"/>
            <a:ext cx="8458200" cy="5181600"/>
          </a:xfrm>
        </p:spPr>
        <p:txBody>
          <a:bodyPr rtlCol="0">
            <a:normAutofit fontScale="92500" lnSpcReduction="10000"/>
          </a:bodyPr>
          <a:lstStyle/>
          <a:p>
            <a:pPr marL="274320" indent="-274320" eaLnBrk="1" fontAlgn="auto" hangingPunct="1">
              <a:spcAft>
                <a:spcPts val="0"/>
              </a:spcAft>
              <a:buFont typeface="Arial" pitchFamily="34" charset="0"/>
              <a:buChar char="•"/>
              <a:defRPr/>
            </a:pPr>
            <a:r>
              <a:rPr lang="en-US" b="1" dirty="0" smtClean="0">
                <a:solidFill>
                  <a:srgbClr val="FF0000"/>
                </a:solidFill>
                <a:latin typeface="Aparajita" pitchFamily="34" charset="0"/>
                <a:cs typeface="Aparajita" pitchFamily="34" charset="0"/>
              </a:rPr>
              <a:t>Longest written constitution</a:t>
            </a:r>
          </a:p>
          <a:p>
            <a:pPr marL="274320" indent="-274320" eaLnBrk="1" fontAlgn="auto" hangingPunct="1">
              <a:spcAft>
                <a:spcPts val="0"/>
              </a:spcAft>
              <a:buFont typeface="Arial" pitchFamily="34" charset="0"/>
              <a:buChar char="•"/>
              <a:defRPr/>
            </a:pPr>
            <a:r>
              <a:rPr lang="en-US" b="1" dirty="0" smtClean="0">
                <a:solidFill>
                  <a:srgbClr val="00B050"/>
                </a:solidFill>
                <a:latin typeface="Aparajita" pitchFamily="34" charset="0"/>
                <a:cs typeface="Aparajita" pitchFamily="34" charset="0"/>
              </a:rPr>
              <a:t>Sovereign, Socialist ,Secular &amp; Democratic Republic</a:t>
            </a:r>
          </a:p>
          <a:p>
            <a:pPr marL="274320" indent="-274320" eaLnBrk="1" fontAlgn="auto" hangingPunct="1">
              <a:spcAft>
                <a:spcPts val="0"/>
              </a:spcAft>
              <a:buFont typeface="Arial" pitchFamily="34" charset="0"/>
              <a:buChar char="•"/>
              <a:defRPr/>
            </a:pPr>
            <a:r>
              <a:rPr lang="en-US" b="1" dirty="0" smtClean="0">
                <a:solidFill>
                  <a:srgbClr val="003300"/>
                </a:solidFill>
                <a:latin typeface="Aparajita" pitchFamily="34" charset="0"/>
                <a:cs typeface="Aparajita" pitchFamily="34" charset="0"/>
              </a:rPr>
              <a:t>Parliamentary System of Government</a:t>
            </a:r>
          </a:p>
          <a:p>
            <a:pPr marL="274320" indent="-274320" eaLnBrk="1" fontAlgn="auto" hangingPunct="1">
              <a:spcAft>
                <a:spcPts val="0"/>
              </a:spcAft>
              <a:buFont typeface="Arial" pitchFamily="34" charset="0"/>
              <a:buChar char="•"/>
              <a:defRPr/>
            </a:pPr>
            <a:r>
              <a:rPr lang="en-US" b="1" dirty="0" smtClean="0">
                <a:solidFill>
                  <a:schemeClr val="accent6"/>
                </a:solidFill>
                <a:latin typeface="Aparajita" pitchFamily="34" charset="0"/>
                <a:cs typeface="Aparajita" pitchFamily="34" charset="0"/>
              </a:rPr>
              <a:t>Partly Federal and Partly Unitary</a:t>
            </a:r>
          </a:p>
          <a:p>
            <a:pPr marL="274320" indent="-274320" eaLnBrk="1" fontAlgn="auto" hangingPunct="1">
              <a:spcAft>
                <a:spcPts val="0"/>
              </a:spcAft>
              <a:buFont typeface="Arial" pitchFamily="34" charset="0"/>
              <a:buChar char="•"/>
              <a:defRPr/>
            </a:pPr>
            <a:r>
              <a:rPr lang="en-US" dirty="0" smtClean="0">
                <a:solidFill>
                  <a:srgbClr val="6600FF"/>
                </a:solidFill>
                <a:latin typeface="Aparajita" pitchFamily="34" charset="0"/>
                <a:cs typeface="Aparajita" pitchFamily="34" charset="0"/>
              </a:rPr>
              <a:t>Fundamental Rights</a:t>
            </a:r>
          </a:p>
          <a:p>
            <a:pPr marL="274320" indent="-274320" eaLnBrk="1" fontAlgn="auto" hangingPunct="1">
              <a:spcAft>
                <a:spcPts val="0"/>
              </a:spcAft>
              <a:buFont typeface="Arial" pitchFamily="34" charset="0"/>
              <a:buChar char="•"/>
              <a:defRPr/>
            </a:pPr>
            <a:r>
              <a:rPr lang="en-US" dirty="0" smtClean="0">
                <a:solidFill>
                  <a:srgbClr val="00B0F0"/>
                </a:solidFill>
                <a:latin typeface="Aparajita" pitchFamily="34" charset="0"/>
                <a:cs typeface="Aparajita" pitchFamily="34" charset="0"/>
              </a:rPr>
              <a:t>Directive Principles of State Policy</a:t>
            </a:r>
          </a:p>
          <a:p>
            <a:pPr marL="274320" indent="-274320" eaLnBrk="1" fontAlgn="auto" hangingPunct="1">
              <a:spcAft>
                <a:spcPts val="0"/>
              </a:spcAft>
              <a:buFont typeface="Arial" pitchFamily="34" charset="0"/>
              <a:buChar char="•"/>
              <a:defRPr/>
            </a:pPr>
            <a:r>
              <a:rPr lang="en-US" dirty="0" smtClean="0">
                <a:solidFill>
                  <a:srgbClr val="6600FF"/>
                </a:solidFill>
                <a:latin typeface="Aparajita" pitchFamily="34" charset="0"/>
                <a:cs typeface="Aparajita" pitchFamily="34" charset="0"/>
              </a:rPr>
              <a:t>Fundamental Duties</a:t>
            </a:r>
          </a:p>
          <a:p>
            <a:pPr marL="274320" indent="-274320" eaLnBrk="1" fontAlgn="auto" hangingPunct="1">
              <a:spcAft>
                <a:spcPts val="0"/>
              </a:spcAft>
              <a:buFont typeface="Arial" pitchFamily="34" charset="0"/>
              <a:buChar char="•"/>
              <a:defRPr/>
            </a:pPr>
            <a:r>
              <a:rPr lang="en-US" b="1" dirty="0" smtClean="0">
                <a:latin typeface="Aparajita" pitchFamily="34" charset="0"/>
                <a:cs typeface="Aparajita" pitchFamily="34" charset="0"/>
              </a:rPr>
              <a:t>An Independent Judiciary</a:t>
            </a:r>
          </a:p>
          <a:p>
            <a:pPr marL="274320" indent="-274320" eaLnBrk="1" fontAlgn="auto" hangingPunct="1">
              <a:spcAft>
                <a:spcPts val="0"/>
              </a:spcAft>
              <a:buFont typeface="Arial" pitchFamily="34" charset="0"/>
              <a:buChar char="•"/>
              <a:defRPr/>
            </a:pPr>
            <a:r>
              <a:rPr lang="en-US" b="1" dirty="0" smtClean="0">
                <a:solidFill>
                  <a:srgbClr val="CC00CC"/>
                </a:solidFill>
                <a:latin typeface="Aparajita" pitchFamily="34" charset="0"/>
                <a:cs typeface="Aparajita" pitchFamily="34" charset="0"/>
              </a:rPr>
              <a:t>Emergency Provisions</a:t>
            </a:r>
          </a:p>
          <a:p>
            <a:pPr marL="274320" indent="-274320" eaLnBrk="1" fontAlgn="auto" hangingPunct="1">
              <a:spcAft>
                <a:spcPts val="0"/>
              </a:spcAft>
              <a:buFont typeface="Arial" pitchFamily="34" charset="0"/>
              <a:buChar char="•"/>
              <a:defRPr/>
            </a:pPr>
            <a:r>
              <a:rPr lang="en-US" b="1" dirty="0" smtClean="0">
                <a:solidFill>
                  <a:srgbClr val="6600FF"/>
                </a:solidFill>
                <a:latin typeface="Aparajita" pitchFamily="34" charset="0"/>
                <a:cs typeface="Aparajita" pitchFamily="34" charset="0"/>
              </a:rPr>
              <a:t>Partly Rigid and Partly Flexible etc</a:t>
            </a:r>
          </a:p>
          <a:p>
            <a:pPr marL="274320" indent="-274320" eaLnBrk="1" fontAlgn="auto" hangingPunct="1">
              <a:spcAft>
                <a:spcPts val="0"/>
              </a:spcAft>
              <a:buFont typeface="Arial" pitchFamily="34" charset="0"/>
              <a:buChar char="•"/>
              <a:defRPr/>
            </a:pPr>
            <a:endParaRPr lang="en-US" dirty="0">
              <a:latin typeface="Aparajita" pitchFamily="34" charset="0"/>
              <a:cs typeface="Aparajita" pitchFamily="34" charset="0"/>
            </a:endParaRPr>
          </a:p>
        </p:txBody>
      </p:sp>
      <p:sp>
        <p:nvSpPr>
          <p:cNvPr id="11268"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37B57E21-82EB-41CB-8A10-93C43A7842E8}" type="datetime1">
              <a:rPr lang="en-US"/>
              <a:pPr>
                <a:defRPr/>
              </a:pPr>
              <a:t>9/14/2019</a:t>
            </a:fld>
            <a:endParaRPr lang="en-US"/>
          </a:p>
        </p:txBody>
      </p:sp>
      <p:sp>
        <p:nvSpPr>
          <p:cNvPr id="11269" name="Slide Number Placeholder 4"/>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0025924C-B59C-448D-8D73-98A167B7BE2C}" type="slidenum">
              <a:rPr lang="en-US"/>
              <a:pPr>
                <a:defRPr/>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rtlCol="0">
            <a:normAutofit/>
          </a:bodyPr>
          <a:lstStyle/>
          <a:p>
            <a:pPr eaLnBrk="1" fontAlgn="auto" hangingPunct="1">
              <a:spcAft>
                <a:spcPts val="0"/>
              </a:spcAft>
              <a:defRPr/>
            </a:pPr>
            <a:r>
              <a:rPr lang="en-US" dirty="0" smtClean="0">
                <a:solidFill>
                  <a:srgbClr val="0000CC"/>
                </a:solidFill>
              </a:rPr>
              <a:t>Scheme of Fundamental Rights</a:t>
            </a:r>
            <a:endParaRPr lang="en-US" sz="2700" dirty="0" smtClean="0">
              <a:solidFill>
                <a:schemeClr val="tx2">
                  <a:satMod val="130000"/>
                </a:schemeClr>
              </a:solidFill>
            </a:endParaRPr>
          </a:p>
        </p:txBody>
      </p:sp>
      <p:sp>
        <p:nvSpPr>
          <p:cNvPr id="11267" name="Rectangle 3"/>
          <p:cNvSpPr>
            <a:spLocks noGrp="1" noChangeArrowheads="1"/>
          </p:cNvSpPr>
          <p:nvPr>
            <p:ph idx="1"/>
          </p:nvPr>
        </p:nvSpPr>
        <p:spPr>
          <a:xfrm>
            <a:off x="228600" y="1219200"/>
            <a:ext cx="8458200" cy="5334000"/>
          </a:xfrm>
        </p:spPr>
        <p:txBody>
          <a:bodyPr/>
          <a:lstStyle/>
          <a:p>
            <a:pPr eaLnBrk="1" hangingPunct="1">
              <a:lnSpc>
                <a:spcPct val="80000"/>
              </a:lnSpc>
              <a:defRPr/>
            </a:pPr>
            <a:r>
              <a:rPr lang="en-US" sz="2400" dirty="0" smtClean="0">
                <a:solidFill>
                  <a:srgbClr val="00B0F0"/>
                </a:solidFill>
                <a:latin typeface="Arial" pitchFamily="34" charset="0"/>
                <a:cs typeface="Arial" pitchFamily="34" charset="0"/>
              </a:rPr>
              <a:t>Right to Equality </a:t>
            </a:r>
            <a:r>
              <a:rPr lang="en-US" sz="2400" dirty="0" smtClean="0">
                <a:latin typeface="Arial" pitchFamily="34" charset="0"/>
                <a:cs typeface="Arial" pitchFamily="34" charset="0"/>
              </a:rPr>
              <a:t>(Art.14-18)</a:t>
            </a:r>
          </a:p>
          <a:p>
            <a:pPr algn="just" eaLnBrk="1" hangingPunct="1">
              <a:lnSpc>
                <a:spcPct val="80000"/>
              </a:lnSpc>
              <a:defRPr/>
            </a:pPr>
            <a:r>
              <a:rPr lang="en-US" sz="2400" dirty="0" smtClean="0">
                <a:solidFill>
                  <a:srgbClr val="6600FF"/>
                </a:solidFill>
                <a:latin typeface="Arial" pitchFamily="34" charset="0"/>
                <a:cs typeface="Arial" pitchFamily="34" charset="0"/>
              </a:rPr>
              <a:t>Right to Freedoms </a:t>
            </a:r>
            <a:r>
              <a:rPr lang="en-US" sz="2400" dirty="0" smtClean="0">
                <a:latin typeface="Arial" pitchFamily="34" charset="0"/>
                <a:cs typeface="Arial" pitchFamily="34" charset="0"/>
              </a:rPr>
              <a:t>(Art.19-22) including   freedoms, protection in case of conviction for offences, right to life &amp; personal liberty, </a:t>
            </a:r>
            <a:r>
              <a:rPr lang="en-US" sz="2400" dirty="0" smtClean="0">
                <a:solidFill>
                  <a:srgbClr val="CC00FF"/>
                </a:solidFill>
                <a:latin typeface="Arial" pitchFamily="34" charset="0"/>
                <a:cs typeface="Arial" pitchFamily="34" charset="0"/>
              </a:rPr>
              <a:t>right</a:t>
            </a:r>
            <a:r>
              <a:rPr lang="en-US" sz="2400" dirty="0" smtClean="0">
                <a:latin typeface="Arial" pitchFamily="34" charset="0"/>
                <a:cs typeface="Arial" pitchFamily="34" charset="0"/>
              </a:rPr>
              <a:t> </a:t>
            </a:r>
            <a:r>
              <a:rPr lang="en-US" sz="2400" dirty="0" smtClean="0">
                <a:solidFill>
                  <a:srgbClr val="CC00FF"/>
                </a:solidFill>
                <a:latin typeface="Arial" pitchFamily="34" charset="0"/>
                <a:cs typeface="Arial" pitchFamily="34" charset="0"/>
              </a:rPr>
              <a:t>to education </a:t>
            </a:r>
            <a:r>
              <a:rPr lang="en-US" sz="2400" dirty="0" smtClean="0">
                <a:latin typeface="Arial" pitchFamily="34" charset="0"/>
                <a:cs typeface="Arial" pitchFamily="34" charset="0"/>
              </a:rPr>
              <a:t>and safeguards against arbitrary arrest and detention</a:t>
            </a:r>
          </a:p>
          <a:p>
            <a:pPr eaLnBrk="1" hangingPunct="1">
              <a:lnSpc>
                <a:spcPct val="80000"/>
              </a:lnSpc>
              <a:defRPr/>
            </a:pPr>
            <a:r>
              <a:rPr lang="en-US" sz="2400" dirty="0" smtClean="0">
                <a:solidFill>
                  <a:srgbClr val="00B0F0"/>
                </a:solidFill>
                <a:latin typeface="Arial" pitchFamily="34" charset="0"/>
                <a:cs typeface="Arial" pitchFamily="34" charset="0"/>
              </a:rPr>
              <a:t>Right against Exploitatio</a:t>
            </a:r>
            <a:r>
              <a:rPr lang="en-US" sz="2400" dirty="0" smtClean="0">
                <a:latin typeface="Arial" pitchFamily="34" charset="0"/>
                <a:cs typeface="Arial" pitchFamily="34" charset="0"/>
              </a:rPr>
              <a:t>n (Art.23-24)</a:t>
            </a:r>
          </a:p>
          <a:p>
            <a:pPr marL="365125" indent="-282575" eaLnBrk="1" hangingPunct="1">
              <a:buFont typeface="Wingdings 2" pitchFamily="18" charset="2"/>
              <a:buChar char=""/>
              <a:defRPr/>
            </a:pPr>
            <a:r>
              <a:rPr lang="en-US" sz="2400" dirty="0" smtClean="0">
                <a:solidFill>
                  <a:srgbClr val="6600FF"/>
                </a:solidFill>
                <a:latin typeface="Arial" pitchFamily="34" charset="0"/>
                <a:cs typeface="Arial" pitchFamily="34" charset="0"/>
              </a:rPr>
              <a:t>Right to freedom of Religion </a:t>
            </a:r>
            <a:r>
              <a:rPr lang="en-US" sz="2400" dirty="0" smtClean="0">
                <a:latin typeface="Arial" pitchFamily="34" charset="0"/>
                <a:cs typeface="Arial" pitchFamily="34" charset="0"/>
              </a:rPr>
              <a:t>(Art.25-28)</a:t>
            </a:r>
          </a:p>
          <a:p>
            <a:pPr marL="365125" indent="-282575" eaLnBrk="1" hangingPunct="1">
              <a:buFont typeface="Wingdings 2" pitchFamily="18" charset="2"/>
              <a:buChar char=""/>
              <a:defRPr/>
            </a:pPr>
            <a:r>
              <a:rPr lang="en-US" sz="2400" dirty="0" smtClean="0">
                <a:solidFill>
                  <a:srgbClr val="00B0F0"/>
                </a:solidFill>
                <a:latin typeface="Arial" pitchFamily="34" charset="0"/>
                <a:cs typeface="Arial" pitchFamily="34" charset="0"/>
              </a:rPr>
              <a:t>Cultural and Educational Rights </a:t>
            </a:r>
            <a:r>
              <a:rPr lang="en-US" sz="2400" dirty="0" smtClean="0">
                <a:latin typeface="Arial" pitchFamily="34" charset="0"/>
                <a:cs typeface="Arial" pitchFamily="34" charset="0"/>
              </a:rPr>
              <a:t>(Art.29-30)</a:t>
            </a:r>
          </a:p>
          <a:p>
            <a:pPr marL="365125" indent="-282575" eaLnBrk="1" hangingPunct="1">
              <a:buFont typeface="Wingdings 2" pitchFamily="18" charset="2"/>
              <a:buChar char=""/>
              <a:defRPr/>
            </a:pPr>
            <a:r>
              <a:rPr lang="en-US" sz="2400" dirty="0" smtClean="0">
                <a:solidFill>
                  <a:srgbClr val="6600FF"/>
                </a:solidFill>
                <a:latin typeface="Arial" pitchFamily="34" charset="0"/>
                <a:cs typeface="Arial" pitchFamily="34" charset="0"/>
              </a:rPr>
              <a:t>Right to Constitutional Remedies </a:t>
            </a:r>
            <a:r>
              <a:rPr lang="en-US" sz="2400" dirty="0" smtClean="0">
                <a:latin typeface="Arial" pitchFamily="34" charset="0"/>
                <a:cs typeface="Arial" pitchFamily="34" charset="0"/>
              </a:rPr>
              <a:t>(Art.32-35)</a:t>
            </a:r>
          </a:p>
          <a:p>
            <a:pPr marL="365125" indent="-282575" eaLnBrk="1" hangingPunct="1">
              <a:buFont typeface="Wingdings 2" pitchFamily="18" charset="2"/>
              <a:buChar char=""/>
              <a:defRPr/>
            </a:pPr>
            <a:r>
              <a:rPr lang="en-US" sz="2400" dirty="0" smtClean="0">
                <a:latin typeface="Arial" pitchFamily="34" charset="0"/>
                <a:cs typeface="Arial" pitchFamily="34" charset="0"/>
              </a:rPr>
              <a:t>Other implied and judicially recognized rights</a:t>
            </a:r>
          </a:p>
          <a:p>
            <a:pPr marL="365125" indent="-282575" algn="just" eaLnBrk="1" hangingPunct="1">
              <a:buFont typeface="Wingdings 2" pitchFamily="18" charset="2"/>
              <a:buChar char=""/>
              <a:defRPr/>
            </a:pPr>
            <a:r>
              <a:rPr lang="en-US" sz="2400" dirty="0" smtClean="0">
                <a:solidFill>
                  <a:schemeClr val="accent6">
                    <a:lumMod val="75000"/>
                  </a:schemeClr>
                </a:solidFill>
                <a:latin typeface="Arial" pitchFamily="34" charset="0"/>
                <a:cs typeface="Arial" pitchFamily="34" charset="0"/>
              </a:rPr>
              <a:t>Right to Property originally guaranteed under Art.19(1)(1)(f) &amp; 31 repealed as a </a:t>
            </a:r>
            <a:r>
              <a:rPr lang="en-US" sz="2400" dirty="0" err="1" smtClean="0">
                <a:solidFill>
                  <a:schemeClr val="accent6">
                    <a:lumMod val="75000"/>
                  </a:schemeClr>
                </a:solidFill>
                <a:latin typeface="Arial" pitchFamily="34" charset="0"/>
                <a:cs typeface="Arial" pitchFamily="34" charset="0"/>
              </a:rPr>
              <a:t>F.Rt</a:t>
            </a:r>
            <a:r>
              <a:rPr lang="en-US" sz="2400" dirty="0" smtClean="0">
                <a:solidFill>
                  <a:schemeClr val="accent6">
                    <a:lumMod val="75000"/>
                  </a:schemeClr>
                </a:solidFill>
                <a:latin typeface="Arial" pitchFamily="34" charset="0"/>
                <a:cs typeface="Arial" pitchFamily="34" charset="0"/>
              </a:rPr>
              <a:t>. By 44</a:t>
            </a:r>
            <a:r>
              <a:rPr lang="en-US" sz="2400" baseline="30000" dirty="0" smtClean="0">
                <a:solidFill>
                  <a:schemeClr val="accent6">
                    <a:lumMod val="75000"/>
                  </a:schemeClr>
                </a:solidFill>
                <a:latin typeface="Arial" pitchFamily="34" charset="0"/>
                <a:cs typeface="Arial" pitchFamily="34" charset="0"/>
              </a:rPr>
              <a:t>th</a:t>
            </a:r>
            <a:r>
              <a:rPr lang="en-US" sz="2400" dirty="0" smtClean="0">
                <a:solidFill>
                  <a:schemeClr val="accent6">
                    <a:lumMod val="75000"/>
                  </a:schemeClr>
                </a:solidFill>
                <a:latin typeface="Arial" pitchFamily="34" charset="0"/>
                <a:cs typeface="Arial" pitchFamily="34" charset="0"/>
              </a:rPr>
              <a:t> Amendment,1978 and retained as a Constitutional Right u/a 300-A</a:t>
            </a:r>
          </a:p>
        </p:txBody>
      </p:sp>
      <p:sp>
        <p:nvSpPr>
          <p:cNvPr id="16388" name="Date Placeholder 3"/>
          <p:cNvSpPr>
            <a:spLocks noGrp="1"/>
          </p:cNvSpPr>
          <p:nvPr>
            <p:ph type="dt" sz="quarter" idx="10"/>
          </p:nvPr>
        </p:nvSpPr>
        <p:spPr bwMode="auto">
          <a:ln>
            <a:miter lim="800000"/>
            <a:headEnd/>
            <a:tailEnd/>
          </a:ln>
        </p:spPr>
        <p:txBody>
          <a:bodyPr wrap="square" numCol="1" compatLnSpc="1">
            <a:prstTxWarp prst="textNoShape">
              <a:avLst/>
            </a:prstTxWarp>
          </a:bodyPr>
          <a:lstStyle/>
          <a:p>
            <a:pPr>
              <a:defRPr/>
            </a:pPr>
            <a:fld id="{727C3432-81C8-49E4-ABE1-273F6813CD94}" type="datetime1">
              <a:rPr lang="en-US"/>
              <a:pPr>
                <a:defRPr/>
              </a:pPr>
              <a:t>9/14/2019</a:t>
            </a:fld>
            <a:endParaRPr lang="en-US"/>
          </a:p>
        </p:txBody>
      </p:sp>
      <p:sp>
        <p:nvSpPr>
          <p:cNvPr id="16389"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AB217D6F-C240-47AC-818C-EAE7F4E50FF4}" type="slidenum">
              <a:rPr lang="en-US"/>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solidFill>
                  <a:srgbClr val="0000FF"/>
                </a:solidFill>
              </a:rPr>
              <a:t>Importance of DPSP</a:t>
            </a:r>
          </a:p>
        </p:txBody>
      </p:sp>
      <p:sp>
        <p:nvSpPr>
          <p:cNvPr id="4099" name="Rectangle 3"/>
          <p:cNvSpPr>
            <a:spLocks noGrp="1" noChangeArrowheads="1"/>
          </p:cNvSpPr>
          <p:nvPr>
            <p:ph type="body" idx="1"/>
          </p:nvPr>
        </p:nvSpPr>
        <p:spPr/>
        <p:txBody>
          <a:bodyPr/>
          <a:lstStyle/>
          <a:p>
            <a:pPr eaLnBrk="1" hangingPunct="1">
              <a:lnSpc>
                <a:spcPct val="90000"/>
              </a:lnSpc>
            </a:pPr>
            <a:r>
              <a:rPr lang="en-US" dirty="0" smtClean="0">
                <a:solidFill>
                  <a:srgbClr val="FF0000"/>
                </a:solidFill>
              </a:rPr>
              <a:t>Part IV, Art.36-51,Art.335,351-Directive for Development of Hindi Language etc</a:t>
            </a:r>
          </a:p>
          <a:p>
            <a:pPr eaLnBrk="1" hangingPunct="1">
              <a:lnSpc>
                <a:spcPct val="90000"/>
              </a:lnSpc>
            </a:pPr>
            <a:r>
              <a:rPr lang="en-US" dirty="0" smtClean="0">
                <a:solidFill>
                  <a:srgbClr val="00B050"/>
                </a:solidFill>
              </a:rPr>
              <a:t>Designed to usher in social and economic democracy</a:t>
            </a:r>
          </a:p>
          <a:p>
            <a:pPr eaLnBrk="1" hangingPunct="1">
              <a:lnSpc>
                <a:spcPct val="90000"/>
              </a:lnSpc>
            </a:pPr>
            <a:r>
              <a:rPr lang="en-US" dirty="0" smtClean="0">
                <a:solidFill>
                  <a:srgbClr val="0070C0"/>
                </a:solidFill>
              </a:rPr>
              <a:t>Non-</a:t>
            </a:r>
            <a:r>
              <a:rPr lang="en-US" dirty="0" err="1" smtClean="0">
                <a:solidFill>
                  <a:srgbClr val="0070C0"/>
                </a:solidFill>
              </a:rPr>
              <a:t>justiciable</a:t>
            </a:r>
            <a:r>
              <a:rPr lang="en-US" dirty="0" smtClean="0">
                <a:solidFill>
                  <a:srgbClr val="0070C0"/>
                </a:solidFill>
              </a:rPr>
              <a:t> but fundamental in governance of the country</a:t>
            </a:r>
          </a:p>
          <a:p>
            <a:pPr eaLnBrk="1" hangingPunct="1">
              <a:lnSpc>
                <a:spcPct val="90000"/>
              </a:lnSpc>
            </a:pPr>
            <a:r>
              <a:rPr lang="en-US" dirty="0" smtClean="0">
                <a:solidFill>
                  <a:srgbClr val="0000FF"/>
                </a:solidFill>
              </a:rPr>
              <a:t>Impose duty on State to apply them in making laws</a:t>
            </a:r>
          </a:p>
          <a:p>
            <a:pPr eaLnBrk="1" hangingPunct="1">
              <a:lnSpc>
                <a:spcPct val="90000"/>
              </a:lnSpc>
            </a:pPr>
            <a:endParaRPr lang="en-US" dirty="0" smtClean="0">
              <a:solidFill>
                <a:srgbClr val="0000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solidFill>
                  <a:srgbClr val="0000FF"/>
                </a:solidFill>
              </a:rPr>
              <a:t>Philosophy of Directives</a:t>
            </a:r>
          </a:p>
        </p:txBody>
      </p:sp>
      <p:sp>
        <p:nvSpPr>
          <p:cNvPr id="5123" name="Rectangle 3"/>
          <p:cNvSpPr>
            <a:spLocks noGrp="1" noChangeArrowheads="1"/>
          </p:cNvSpPr>
          <p:nvPr>
            <p:ph type="body" idx="1"/>
          </p:nvPr>
        </p:nvSpPr>
        <p:spPr>
          <a:xfrm>
            <a:off x="457200" y="1219200"/>
            <a:ext cx="8229600" cy="4906963"/>
          </a:xfrm>
        </p:spPr>
        <p:txBody>
          <a:bodyPr>
            <a:normAutofit fontScale="85000" lnSpcReduction="20000"/>
          </a:bodyPr>
          <a:lstStyle/>
          <a:p>
            <a:pPr eaLnBrk="1" hangingPunct="1"/>
            <a:r>
              <a:rPr lang="en-US" dirty="0" smtClean="0">
                <a:solidFill>
                  <a:srgbClr val="CC00CC"/>
                </a:solidFill>
              </a:rPr>
              <a:t>Welfare state</a:t>
            </a:r>
          </a:p>
          <a:p>
            <a:pPr eaLnBrk="1" hangingPunct="1"/>
            <a:r>
              <a:rPr lang="en-US" dirty="0" smtClean="0">
                <a:solidFill>
                  <a:srgbClr val="0000FF"/>
                </a:solidFill>
              </a:rPr>
              <a:t>Politico-socio-economic democracy</a:t>
            </a:r>
          </a:p>
          <a:p>
            <a:pPr eaLnBrk="1" hangingPunct="1"/>
            <a:r>
              <a:rPr lang="en-US" dirty="0" smtClean="0">
                <a:solidFill>
                  <a:srgbClr val="CC00CC"/>
                </a:solidFill>
              </a:rPr>
              <a:t>Contain long term goals of constitution</a:t>
            </a:r>
          </a:p>
          <a:p>
            <a:pPr eaLnBrk="1" hangingPunct="1"/>
            <a:r>
              <a:rPr lang="en-US" dirty="0" smtClean="0">
                <a:solidFill>
                  <a:srgbClr val="0000FF"/>
                </a:solidFill>
              </a:rPr>
              <a:t>Guide exercise of legislative power but do not control it</a:t>
            </a:r>
          </a:p>
          <a:p>
            <a:pPr eaLnBrk="1" hangingPunct="1"/>
            <a:r>
              <a:rPr lang="en-US" dirty="0" smtClean="0">
                <a:solidFill>
                  <a:srgbClr val="CC00CC"/>
                </a:solidFill>
              </a:rPr>
              <a:t>Supplementary and complementary to </a:t>
            </a:r>
            <a:r>
              <a:rPr lang="en-US" dirty="0" err="1" smtClean="0">
                <a:solidFill>
                  <a:srgbClr val="CC00CC"/>
                </a:solidFill>
              </a:rPr>
              <a:t>F.Rts</a:t>
            </a:r>
            <a:r>
              <a:rPr lang="en-US" dirty="0" smtClean="0">
                <a:solidFill>
                  <a:srgbClr val="CC00CC"/>
                </a:solidFill>
              </a:rPr>
              <a:t>.</a:t>
            </a:r>
          </a:p>
          <a:p>
            <a:r>
              <a:rPr lang="en-US" dirty="0" smtClean="0">
                <a:solidFill>
                  <a:srgbClr val="0000FF"/>
                </a:solidFill>
              </a:rPr>
              <a:t>Not mere pious obligations</a:t>
            </a:r>
          </a:p>
          <a:p>
            <a:r>
              <a:rPr lang="en-US" dirty="0" smtClean="0">
                <a:solidFill>
                  <a:srgbClr val="CC00CC"/>
                </a:solidFill>
              </a:rPr>
              <a:t>Another name for Instrument of Instructions</a:t>
            </a:r>
          </a:p>
          <a:p>
            <a:r>
              <a:rPr lang="en-US" dirty="0" smtClean="0">
                <a:solidFill>
                  <a:srgbClr val="0000FF"/>
                </a:solidFill>
              </a:rPr>
              <a:t>Not absolute</a:t>
            </a:r>
          </a:p>
          <a:p>
            <a:r>
              <a:rPr lang="en-US" dirty="0" smtClean="0">
                <a:solidFill>
                  <a:srgbClr val="CC00CC"/>
                </a:solidFill>
              </a:rPr>
              <a:t>Subject to economic capacity &amp; development –E.g. Art.41</a:t>
            </a:r>
          </a:p>
          <a:p>
            <a:r>
              <a:rPr lang="en-US" dirty="0" smtClean="0">
                <a:solidFill>
                  <a:srgbClr val="0000FF"/>
                </a:solidFill>
              </a:rPr>
              <a:t>Also subject to existence of congenial atmosphere – E.g. Art 44</a:t>
            </a:r>
          </a:p>
          <a:p>
            <a:pPr eaLnBrk="1" hangingPunct="1">
              <a:buNone/>
            </a:pPr>
            <a:endParaRPr lang="en-US" dirty="0" smtClean="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solidFill>
                  <a:srgbClr val="0000FF"/>
                </a:solidFill>
              </a:rPr>
              <a:t>Scheme &amp; Classification  </a:t>
            </a:r>
            <a:r>
              <a:rPr lang="en-US" dirty="0" smtClean="0">
                <a:solidFill>
                  <a:srgbClr val="0000FF"/>
                </a:solidFill>
              </a:rPr>
              <a:t>of DPSP</a:t>
            </a:r>
          </a:p>
        </p:txBody>
      </p:sp>
      <p:sp>
        <p:nvSpPr>
          <p:cNvPr id="7171" name="Rectangle 3"/>
          <p:cNvSpPr>
            <a:spLocks noGrp="1" noChangeArrowheads="1"/>
          </p:cNvSpPr>
          <p:nvPr>
            <p:ph type="body" idx="1"/>
          </p:nvPr>
        </p:nvSpPr>
        <p:spPr/>
        <p:txBody>
          <a:bodyPr>
            <a:normAutofit fontScale="85000" lnSpcReduction="10000"/>
          </a:bodyPr>
          <a:lstStyle/>
          <a:p>
            <a:pPr eaLnBrk="1" hangingPunct="1"/>
            <a:r>
              <a:rPr lang="en-US" dirty="0" smtClean="0">
                <a:solidFill>
                  <a:srgbClr val="0000FF"/>
                </a:solidFill>
              </a:rPr>
              <a:t>Part-IV,Art.36-51</a:t>
            </a:r>
          </a:p>
          <a:p>
            <a:pPr eaLnBrk="1" hangingPunct="1"/>
            <a:r>
              <a:rPr lang="en-US" dirty="0" smtClean="0">
                <a:solidFill>
                  <a:srgbClr val="0000FF"/>
                </a:solidFill>
              </a:rPr>
              <a:t>19 Articles in all</a:t>
            </a:r>
          </a:p>
          <a:p>
            <a:pPr eaLnBrk="1" hangingPunct="1"/>
            <a:r>
              <a:rPr lang="en-US" dirty="0" smtClean="0">
                <a:solidFill>
                  <a:srgbClr val="0000FF"/>
                </a:solidFill>
              </a:rPr>
              <a:t>42</a:t>
            </a:r>
            <a:r>
              <a:rPr lang="en-US" baseline="30000" dirty="0" smtClean="0">
                <a:solidFill>
                  <a:srgbClr val="0000FF"/>
                </a:solidFill>
              </a:rPr>
              <a:t>nd</a:t>
            </a:r>
            <a:r>
              <a:rPr lang="en-US" dirty="0" smtClean="0">
                <a:solidFill>
                  <a:srgbClr val="0000FF"/>
                </a:solidFill>
              </a:rPr>
              <a:t> Amendment , 86</a:t>
            </a:r>
            <a:r>
              <a:rPr lang="en-US" baseline="30000" dirty="0" smtClean="0">
                <a:solidFill>
                  <a:srgbClr val="0000FF"/>
                </a:solidFill>
              </a:rPr>
              <a:t>th and     </a:t>
            </a:r>
            <a:r>
              <a:rPr lang="en-US" dirty="0" smtClean="0">
                <a:solidFill>
                  <a:srgbClr val="0000FF"/>
                </a:solidFill>
              </a:rPr>
              <a:t> 97</a:t>
            </a:r>
            <a:r>
              <a:rPr lang="en-US" baseline="30000" dirty="0" smtClean="0">
                <a:solidFill>
                  <a:srgbClr val="0000FF"/>
                </a:solidFill>
              </a:rPr>
              <a:t>th</a:t>
            </a:r>
            <a:r>
              <a:rPr lang="en-US" dirty="0" smtClean="0">
                <a:solidFill>
                  <a:srgbClr val="0000FF"/>
                </a:solidFill>
              </a:rPr>
              <a:t> Amendments - their impact</a:t>
            </a:r>
          </a:p>
          <a:p>
            <a:pPr eaLnBrk="1" hangingPunct="1"/>
            <a:r>
              <a:rPr lang="en-US" dirty="0" smtClean="0">
                <a:solidFill>
                  <a:srgbClr val="0000FF"/>
                </a:solidFill>
              </a:rPr>
              <a:t>State - same meaning as u/a 12</a:t>
            </a:r>
          </a:p>
          <a:p>
            <a:pPr eaLnBrk="1" hangingPunct="1"/>
            <a:r>
              <a:rPr lang="en-US" dirty="0" smtClean="0">
                <a:solidFill>
                  <a:srgbClr val="0000FF"/>
                </a:solidFill>
              </a:rPr>
              <a:t>Also contained at other places in </a:t>
            </a:r>
            <a:r>
              <a:rPr lang="en-US" dirty="0" smtClean="0">
                <a:solidFill>
                  <a:srgbClr val="0000FF"/>
                </a:solidFill>
              </a:rPr>
              <a:t>Constitution</a:t>
            </a:r>
          </a:p>
          <a:p>
            <a:r>
              <a:rPr lang="en-US" dirty="0" smtClean="0">
                <a:solidFill>
                  <a:srgbClr val="0000FF"/>
                </a:solidFill>
              </a:rPr>
              <a:t>Social and Economic Charter - Arts.38 &amp; 39</a:t>
            </a:r>
          </a:p>
          <a:p>
            <a:r>
              <a:rPr lang="en-US" sz="3600" dirty="0" smtClean="0">
                <a:solidFill>
                  <a:srgbClr val="0000FF"/>
                </a:solidFill>
              </a:rPr>
              <a:t>Social Security Charter</a:t>
            </a:r>
            <a:r>
              <a:rPr lang="en-US" dirty="0" smtClean="0">
                <a:solidFill>
                  <a:srgbClr val="0000FF"/>
                </a:solidFill>
              </a:rPr>
              <a:t> -Art.39-A,41,42,43,45,46,47</a:t>
            </a:r>
          </a:p>
          <a:p>
            <a:r>
              <a:rPr lang="en-US" dirty="0" smtClean="0">
                <a:solidFill>
                  <a:srgbClr val="0000FF"/>
                </a:solidFill>
              </a:rPr>
              <a:t>Community welfare Charter –Art.40,44,48,48-A,49,50 &amp;51</a:t>
            </a:r>
          </a:p>
          <a:p>
            <a:pPr eaLnBrk="1" hangingPunct="1"/>
            <a:endParaRPr lang="en-US" dirty="0" smtClean="0">
              <a:solidFill>
                <a:srgbClr val="0000FF"/>
              </a:solidFill>
            </a:endParaRPr>
          </a:p>
          <a:p>
            <a:pPr eaLnBrk="1" hangingPunct="1"/>
            <a:endParaRPr lang="en-US" dirty="0" smtClean="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304800"/>
            <a:ext cx="7477125" cy="1143000"/>
          </a:xfrm>
        </p:spPr>
        <p:txBody>
          <a:bodyPr>
            <a:normAutofit fontScale="90000"/>
          </a:bodyPr>
          <a:lstStyle/>
          <a:p>
            <a:pPr eaLnBrk="1" hangingPunct="1"/>
            <a:r>
              <a:rPr lang="en-US" sz="3500" dirty="0" smtClean="0">
                <a:solidFill>
                  <a:srgbClr val="CC00CC"/>
                </a:solidFill>
              </a:rPr>
              <a:t>An Audit of DPSP &amp; their implementation</a:t>
            </a:r>
          </a:p>
        </p:txBody>
      </p:sp>
      <p:sp>
        <p:nvSpPr>
          <p:cNvPr id="9219" name="Rectangle 3"/>
          <p:cNvSpPr>
            <a:spLocks noGrp="1" noChangeArrowheads="1"/>
          </p:cNvSpPr>
          <p:nvPr>
            <p:ph type="body" idx="1"/>
          </p:nvPr>
        </p:nvSpPr>
        <p:spPr/>
        <p:txBody>
          <a:bodyPr/>
          <a:lstStyle/>
          <a:p>
            <a:pPr eaLnBrk="1" hangingPunct="1"/>
            <a:r>
              <a:rPr lang="en-US" dirty="0" smtClean="0">
                <a:solidFill>
                  <a:srgbClr val="0000FF"/>
                </a:solidFill>
              </a:rPr>
              <a:t>Land reforms, equal pay for equal work, maternity relief, social security</a:t>
            </a:r>
          </a:p>
          <a:p>
            <a:pPr eaLnBrk="1" hangingPunct="1"/>
            <a:r>
              <a:rPr lang="en-US" dirty="0" smtClean="0">
                <a:solidFill>
                  <a:srgbClr val="0000FF"/>
                </a:solidFill>
              </a:rPr>
              <a:t>Free legal aid, local self government</a:t>
            </a:r>
          </a:p>
          <a:p>
            <a:pPr eaLnBrk="1" hangingPunct="1"/>
            <a:r>
              <a:rPr lang="en-US" dirty="0" smtClean="0">
                <a:solidFill>
                  <a:srgbClr val="0000FF"/>
                </a:solidFill>
              </a:rPr>
              <a:t>Right to education and right to Early childhood care and Education for all children up to 06 years</a:t>
            </a:r>
          </a:p>
          <a:p>
            <a:pPr eaLnBrk="1" hangingPunct="1"/>
            <a:r>
              <a:rPr lang="en-US" dirty="0" smtClean="0">
                <a:solidFill>
                  <a:srgbClr val="0000FF"/>
                </a:solidFill>
              </a:rPr>
              <a:t>Environmental protection</a:t>
            </a:r>
          </a:p>
          <a:p>
            <a:pPr eaLnBrk="1" hangingPunct="1"/>
            <a:r>
              <a:rPr lang="en-US" dirty="0" smtClean="0">
                <a:solidFill>
                  <a:srgbClr val="0000FF"/>
                </a:solidFill>
              </a:rPr>
              <a:t>Contentious areas-Uniform Civil Code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1628</Words>
  <Application>Microsoft Office PowerPoint</Application>
  <PresentationFormat>On-screen Show (4:3)</PresentationFormat>
  <Paragraphs>174</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Working of the Constitution of India </vt:lpstr>
      <vt:lpstr>Significance and Evolution of Modern Constitutions</vt:lpstr>
      <vt:lpstr>Drafting of Indian Constitution</vt:lpstr>
      <vt:lpstr>Salient features of the constitution</vt:lpstr>
      <vt:lpstr>Scheme of Fundamental Rights</vt:lpstr>
      <vt:lpstr>Importance of DPSP</vt:lpstr>
      <vt:lpstr>Philosophy of Directives</vt:lpstr>
      <vt:lpstr>Scheme &amp; Classification  of DPSP</vt:lpstr>
      <vt:lpstr>An Audit of DPSP &amp; their implementation</vt:lpstr>
      <vt:lpstr>DPSP and Judicial Response</vt:lpstr>
      <vt:lpstr>Fundamental Duties Art.51-A &amp; Part.IV-A</vt:lpstr>
      <vt:lpstr>Judicial System in India</vt:lpstr>
      <vt:lpstr> The constitution-  Expectations and Experiences </vt:lpstr>
      <vt:lpstr>Amendment of Constitution-Need</vt:lpstr>
      <vt:lpstr>Modes of Constitutional Change</vt:lpstr>
      <vt:lpstr>Constitutional Amendment in India</vt:lpstr>
      <vt:lpstr>Scope of Constitutional Amendment Process in India</vt:lpstr>
      <vt:lpstr>Scope of Constitutional Amendment Process in India</vt:lpstr>
      <vt:lpstr>Post 1973 Developments</vt:lpstr>
      <vt:lpstr>Recent amendments</vt:lpstr>
      <vt:lpstr>Recent amendments</vt:lpstr>
      <vt:lpstr>Conclusion</vt:lpstr>
      <vt:lpstr>          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of the Constitution</dc:title>
  <dc:creator>GBREDDY</dc:creator>
  <cp:lastModifiedBy>GBREDDY</cp:lastModifiedBy>
  <cp:revision>25</cp:revision>
  <dcterms:created xsi:type="dcterms:W3CDTF">2014-11-10T01:19:59Z</dcterms:created>
  <dcterms:modified xsi:type="dcterms:W3CDTF">2019-09-13T18:41:10Z</dcterms:modified>
</cp:coreProperties>
</file>